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2"/>
  </p:notesMasterIdLst>
  <p:sldIdLst>
    <p:sldId id="372" r:id="rId2"/>
    <p:sldId id="259" r:id="rId3"/>
    <p:sldId id="356" r:id="rId4"/>
    <p:sldId id="368" r:id="rId5"/>
    <p:sldId id="357" r:id="rId6"/>
    <p:sldId id="362" r:id="rId7"/>
    <p:sldId id="336" r:id="rId8"/>
    <p:sldId id="327" r:id="rId9"/>
    <p:sldId id="326" r:id="rId10"/>
    <p:sldId id="353" r:id="rId11"/>
    <p:sldId id="352" r:id="rId12"/>
    <p:sldId id="354" r:id="rId13"/>
    <p:sldId id="338" r:id="rId14"/>
    <p:sldId id="328" r:id="rId15"/>
    <p:sldId id="329" r:id="rId16"/>
    <p:sldId id="330" r:id="rId17"/>
    <p:sldId id="331" r:id="rId18"/>
    <p:sldId id="332" r:id="rId19"/>
    <p:sldId id="335" r:id="rId20"/>
    <p:sldId id="369" r:id="rId21"/>
    <p:sldId id="333" r:id="rId22"/>
    <p:sldId id="334" r:id="rId23"/>
    <p:sldId id="350" r:id="rId24"/>
    <p:sldId id="339" r:id="rId25"/>
    <p:sldId id="370" r:id="rId26"/>
    <p:sldId id="340" r:id="rId27"/>
    <p:sldId id="341" r:id="rId28"/>
    <p:sldId id="342" r:id="rId29"/>
    <p:sldId id="343" r:id="rId30"/>
    <p:sldId id="344" r:id="rId31"/>
    <p:sldId id="345" r:id="rId32"/>
    <p:sldId id="346" r:id="rId33"/>
    <p:sldId id="347" r:id="rId34"/>
    <p:sldId id="348" r:id="rId35"/>
    <p:sldId id="349" r:id="rId36"/>
    <p:sldId id="321" r:id="rId37"/>
    <p:sldId id="322" r:id="rId38"/>
    <p:sldId id="323" r:id="rId39"/>
    <p:sldId id="351" r:id="rId40"/>
    <p:sldId id="35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FFCC66"/>
    <a:srgbClr val="FF66FF"/>
    <a:srgbClr val="E5B815"/>
    <a:srgbClr val="A30000"/>
    <a:srgbClr val="0B02BE"/>
    <a:srgbClr val="FFF7FF"/>
    <a:srgbClr val="FF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00690-4AAC-47C1-4D95-9651AE12D464}" v="2" dt="2020-02-20T17:02:21.900"/>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79" autoAdjust="0"/>
    <p:restoredTop sz="94660"/>
  </p:normalViewPr>
  <p:slideViewPr>
    <p:cSldViewPr snapToGrid="0">
      <p:cViewPr varScale="1">
        <p:scale>
          <a:sx n="120" d="100"/>
          <a:sy n="120" d="100"/>
        </p:scale>
        <p:origin x="112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Willmott" userId="S::swillmott@lincoln.ac.uk::afbfdea5-1035-40bd-bc7d-58fc8477b223" providerId="AD" clId="Web-{5AD00690-4AAC-47C1-4D95-9651AE12D464}"/>
    <pc:docChg chg="modSld">
      <pc:chgData name="Sandy Willmott" userId="S::swillmott@lincoln.ac.uk::afbfdea5-1035-40bd-bc7d-58fc8477b223" providerId="AD" clId="Web-{5AD00690-4AAC-47C1-4D95-9651AE12D464}" dt="2020-02-20T17:02:21.822" v="0" actId="1076"/>
      <pc:docMkLst>
        <pc:docMk/>
      </pc:docMkLst>
      <pc:sldChg chg="modSp">
        <pc:chgData name="Sandy Willmott" userId="S::swillmott@lincoln.ac.uk::afbfdea5-1035-40bd-bc7d-58fc8477b223" providerId="AD" clId="Web-{5AD00690-4AAC-47C1-4D95-9651AE12D464}" dt="2020-02-20T17:02:21.822" v="0" actId="1076"/>
        <pc:sldMkLst>
          <pc:docMk/>
          <pc:sldMk cId="2157365008" sldId="352"/>
        </pc:sldMkLst>
        <pc:spChg chg="mod">
          <ac:chgData name="Sandy Willmott" userId="S::swillmott@lincoln.ac.uk::afbfdea5-1035-40bd-bc7d-58fc8477b223" providerId="AD" clId="Web-{5AD00690-4AAC-47C1-4D95-9651AE12D464}" dt="2020-02-20T17:02:21.822" v="0" actId="1076"/>
          <ac:spMkLst>
            <pc:docMk/>
            <pc:sldMk cId="2157365008" sldId="352"/>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3A8A0-3CE5-4F65-8375-8C3DB021808E}" type="datetimeFigureOut">
              <a:rPr lang="en-GB" smtClean="0"/>
              <a:t>20/02/2020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9E084-D49B-4D60-A43E-F544305E5E41}" type="slidenum">
              <a:rPr lang="en-GB" smtClean="0"/>
              <a:t>‹#›</a:t>
            </a:fld>
            <a:endParaRPr lang="en-GB"/>
          </a:p>
        </p:txBody>
      </p:sp>
    </p:spTree>
    <p:extLst>
      <p:ext uri="{BB962C8B-B14F-4D97-AF65-F5344CB8AC3E}">
        <p14:creationId xmlns:p14="http://schemas.microsoft.com/office/powerpoint/2010/main" val="9797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sldNum" sz="quarter"/>
          </p:nvPr>
        </p:nvSpPr>
        <p:spPr>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5pPr>
            <a:lvl6pPr marL="2204550" indent="-200414" defTabSz="393869" eaLnBrk="0" fontAlgn="base" hangingPunct="0">
              <a:spcBef>
                <a:spcPct val="30000"/>
              </a:spcBef>
              <a:spcAft>
                <a:spcPct val="0"/>
              </a:spcAft>
              <a:buClr>
                <a:srgbClr val="000000"/>
              </a:buClr>
              <a:buSzPct val="100000"/>
              <a:buFont typeface="Times New Roman"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6pPr>
            <a:lvl7pPr marL="2605377" indent="-200414" defTabSz="393869" eaLnBrk="0" fontAlgn="base" hangingPunct="0">
              <a:spcBef>
                <a:spcPct val="30000"/>
              </a:spcBef>
              <a:spcAft>
                <a:spcPct val="0"/>
              </a:spcAft>
              <a:buClr>
                <a:srgbClr val="000000"/>
              </a:buClr>
              <a:buSzPct val="100000"/>
              <a:buFont typeface="Times New Roman"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7pPr>
            <a:lvl8pPr marL="3006204" indent="-200414" defTabSz="393869" eaLnBrk="0" fontAlgn="base" hangingPunct="0">
              <a:spcBef>
                <a:spcPct val="30000"/>
              </a:spcBef>
              <a:spcAft>
                <a:spcPct val="0"/>
              </a:spcAft>
              <a:buClr>
                <a:srgbClr val="000000"/>
              </a:buClr>
              <a:buSzPct val="100000"/>
              <a:buFont typeface="Times New Roman"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8pPr>
            <a:lvl9pPr marL="3407032" indent="-200414" defTabSz="393869" eaLnBrk="0" fontAlgn="base" hangingPunct="0">
              <a:spcBef>
                <a:spcPct val="30000"/>
              </a:spcBef>
              <a:spcAft>
                <a:spcPct val="0"/>
              </a:spcAft>
              <a:buClr>
                <a:srgbClr val="000000"/>
              </a:buClr>
              <a:buSzPct val="100000"/>
              <a:buFont typeface="Times New Roman" charset="0"/>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sz="1100">
                <a:solidFill>
                  <a:srgbClr val="000000"/>
                </a:solidFill>
                <a:latin typeface="Times New Roman" charset="0"/>
                <a:ea typeface="ＭＳ Ｐゴシック" charset="0"/>
              </a:defRPr>
            </a:lvl9pPr>
          </a:lstStyle>
          <a:p>
            <a:pPr>
              <a:defRPr/>
            </a:pPr>
            <a:fld id="{243F853C-2ADE-4E4F-B292-5FA6C74E8683}" type="slidenum">
              <a:rPr lang="en-GB" altLang="ja-JP" sz="1200">
                <a:cs typeface="Droid Sans" charset="0"/>
              </a:rPr>
              <a:pPr>
                <a:defRPr/>
              </a:pPr>
              <a:t>1</a:t>
            </a:fld>
            <a:endParaRPr lang="en-GB" altLang="ja-JP" sz="1200">
              <a:cs typeface="Droid Sans" charset="0"/>
            </a:endParaRPr>
          </a:p>
        </p:txBody>
      </p:sp>
      <p:sp>
        <p:nvSpPr>
          <p:cNvPr id="16387"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4100"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pPr eaLnBrk="1">
              <a:lnSpc>
                <a:spcPct val="94000"/>
              </a:lnSpc>
              <a:buClr>
                <a:srgbClr val="000000"/>
              </a:buClr>
              <a:buSzPct val="100000"/>
              <a:buFont typeface="Times New Roman" charset="0"/>
              <a:buNone/>
              <a:defRPr/>
            </a:pPr>
            <a:endParaRPr lang="ja-JP" altLang="en-US"/>
          </a:p>
        </p:txBody>
      </p:sp>
      <p:sp>
        <p:nvSpPr>
          <p:cNvPr id="2" name="Notes Placeholder 1">
            <a:extLst>
              <a:ext uri="{FF2B5EF4-FFF2-40B4-BE49-F238E27FC236}">
                <a16:creationId xmlns:a16="http://schemas.microsoft.com/office/drawing/2014/main" id="{8D57806D-D4E6-BC47-B50B-43BE67DFF1E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073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Fruits / Vegetables</a:t>
            </a:r>
          </a:p>
          <a:p>
            <a:r>
              <a:rPr kumimoji="1" lang="en-US" altLang="ja-JP" dirty="0"/>
              <a:t>Fruits and Vegetables are also very famous in Okayama.</a:t>
            </a:r>
          </a:p>
          <a:p>
            <a:r>
              <a:rPr kumimoji="1" lang="en-US" altLang="ja-JP" dirty="0"/>
              <a:t>Muscat, White peach, Grapes and Tomato. </a:t>
            </a:r>
          </a:p>
          <a:p>
            <a:r>
              <a:rPr kumimoji="1" lang="en-US" altLang="ja-JP" dirty="0"/>
              <a:t>These</a:t>
            </a:r>
            <a:r>
              <a:rPr kumimoji="1" lang="en-US" altLang="ja-JP" baseline="0" dirty="0"/>
              <a:t> Tomato’s are</a:t>
            </a:r>
            <a:r>
              <a:rPr kumimoji="1" lang="en-US" altLang="ja-JP" dirty="0"/>
              <a:t> very sweet so they made jelly. You can get from any souvenir shops. And it’s</a:t>
            </a:r>
            <a:r>
              <a:rPr kumimoji="1" lang="en-US" altLang="ja-JP" baseline="0" dirty="0"/>
              <a:t> </a:t>
            </a:r>
            <a:r>
              <a:rPr kumimoji="1" lang="en-US" altLang="ja-JP" dirty="0"/>
              <a:t>tasty. </a:t>
            </a:r>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33</a:t>
            </a:fld>
            <a:endParaRPr kumimoji="1" lang="ja-JP" altLang="en-US"/>
          </a:p>
        </p:txBody>
      </p:sp>
    </p:spTree>
    <p:extLst>
      <p:ext uri="{BB962C8B-B14F-4D97-AF65-F5344CB8AC3E}">
        <p14:creationId xmlns:p14="http://schemas.microsoft.com/office/powerpoint/2010/main" val="89931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Seafood</a:t>
            </a:r>
          </a:p>
          <a:p>
            <a:r>
              <a:rPr kumimoji="1" lang="en-US" altLang="ja-JP" dirty="0"/>
              <a:t>We have fresh tasty seafood from </a:t>
            </a:r>
            <a:r>
              <a:rPr kumimoji="1" lang="en-US" altLang="ja-JP" dirty="0" err="1"/>
              <a:t>Seto</a:t>
            </a:r>
            <a:r>
              <a:rPr kumimoji="1" lang="en-US" altLang="ja-JP" dirty="0"/>
              <a:t> Inland sea.</a:t>
            </a:r>
          </a:p>
          <a:p>
            <a:endParaRPr kumimoji="1" lang="en-US" altLang="ja-JP" dirty="0"/>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34</a:t>
            </a:fld>
            <a:endParaRPr kumimoji="1" lang="ja-JP" altLang="en-US"/>
          </a:p>
        </p:txBody>
      </p:sp>
    </p:spTree>
    <p:extLst>
      <p:ext uri="{BB962C8B-B14F-4D97-AF65-F5344CB8AC3E}">
        <p14:creationId xmlns:p14="http://schemas.microsoft.com/office/powerpoint/2010/main" val="235605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Hadaka </a:t>
            </a:r>
            <a:r>
              <a:rPr kumimoji="1" lang="en-US" altLang="ja-JP" dirty="0" err="1"/>
              <a:t>Matsuri</a:t>
            </a:r>
            <a:r>
              <a:rPr kumimoji="1" lang="en-US" altLang="ja-JP" dirty="0"/>
              <a:t> </a:t>
            </a:r>
          </a:p>
          <a:p>
            <a:r>
              <a:rPr kumimoji="1" lang="en-US" altLang="ja-JP" dirty="0"/>
              <a:t>This festival is 500 years old. Men wear loincloth It’s called </a:t>
            </a:r>
            <a:r>
              <a:rPr kumimoji="1" lang="en-US" altLang="ja-JP" dirty="0" err="1"/>
              <a:t>fundoshi</a:t>
            </a:r>
            <a:r>
              <a:rPr kumimoji="1" lang="en-US" altLang="ja-JP" dirty="0"/>
              <a:t> and compete to look for holy sticks.</a:t>
            </a:r>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35</a:t>
            </a:fld>
            <a:endParaRPr kumimoji="1" lang="ja-JP" altLang="en-US"/>
          </a:p>
        </p:txBody>
      </p:sp>
    </p:spTree>
    <p:extLst>
      <p:ext uri="{BB962C8B-B14F-4D97-AF65-F5344CB8AC3E}">
        <p14:creationId xmlns:p14="http://schemas.microsoft.com/office/powerpoint/2010/main" val="142745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24</a:t>
            </a:fld>
            <a:endParaRPr kumimoji="1" lang="ja-JP" altLang="en-US"/>
          </a:p>
        </p:txBody>
      </p:sp>
    </p:spTree>
    <p:extLst>
      <p:ext uri="{BB962C8B-B14F-4D97-AF65-F5344CB8AC3E}">
        <p14:creationId xmlns:p14="http://schemas.microsoft.com/office/powerpoint/2010/main" val="193412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Okayama is located in the Chugoku region on the main island of Honshu.</a:t>
            </a:r>
          </a:p>
          <a:p>
            <a:r>
              <a:rPr kumimoji="1" lang="en-US" altLang="ja-JP" dirty="0"/>
              <a:t>It consists of following prefectures Tottori, Shimane, Yamaguchi, Hiroshima and Okayama.</a:t>
            </a:r>
          </a:p>
          <a:p>
            <a:r>
              <a:rPr kumimoji="1" lang="en-US" altLang="ja-JP" dirty="0"/>
              <a:t>Population </a:t>
            </a:r>
          </a:p>
          <a:p>
            <a:r>
              <a:rPr kumimoji="1" lang="en-US" altLang="ja-JP" dirty="0"/>
              <a:t>Area is almost same as Lincolnshire however, population of Okayama is almost 20times more than the population of Lincoln.</a:t>
            </a:r>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26</a:t>
            </a:fld>
            <a:endParaRPr kumimoji="1" lang="ja-JP" altLang="en-US"/>
          </a:p>
        </p:txBody>
      </p:sp>
    </p:spTree>
    <p:extLst>
      <p:ext uri="{BB962C8B-B14F-4D97-AF65-F5344CB8AC3E}">
        <p14:creationId xmlns:p14="http://schemas.microsoft.com/office/powerpoint/2010/main" val="108476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Direction</a:t>
            </a:r>
          </a:p>
          <a:p>
            <a:r>
              <a:rPr kumimoji="1" lang="en-US" altLang="ja-JP" dirty="0"/>
              <a:t>From Osaka it takes around 1hour by </a:t>
            </a:r>
            <a:r>
              <a:rPr kumimoji="1" lang="en-US" altLang="ja-JP" dirty="0" err="1"/>
              <a:t>Shinkansen</a:t>
            </a:r>
            <a:r>
              <a:rPr kumimoji="1" lang="en-US" altLang="ja-JP" dirty="0"/>
              <a:t>.(bullet train)</a:t>
            </a:r>
          </a:p>
          <a:p>
            <a:r>
              <a:rPr kumimoji="1" lang="en-US" altLang="ja-JP" dirty="0"/>
              <a:t>From Tokyo it takes around 3hour and half by </a:t>
            </a:r>
            <a:r>
              <a:rPr kumimoji="1" lang="en-US" altLang="ja-JP" dirty="0" err="1"/>
              <a:t>Shinkansen</a:t>
            </a:r>
            <a:r>
              <a:rPr kumimoji="1" lang="en-US" altLang="ja-JP" dirty="0"/>
              <a:t>.</a:t>
            </a:r>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27</a:t>
            </a:fld>
            <a:endParaRPr kumimoji="1" lang="ja-JP" altLang="en-US"/>
          </a:p>
        </p:txBody>
      </p:sp>
    </p:spTree>
    <p:extLst>
      <p:ext uri="{BB962C8B-B14F-4D97-AF65-F5344CB8AC3E}">
        <p14:creationId xmlns:p14="http://schemas.microsoft.com/office/powerpoint/2010/main" val="109672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Climate</a:t>
            </a:r>
          </a:p>
          <a:p>
            <a:r>
              <a:rPr kumimoji="1" lang="en-US" altLang="ja-JP" dirty="0"/>
              <a:t>Okayama has a mild weather in comparison with rest of Japan. There is less rain.</a:t>
            </a:r>
          </a:p>
          <a:p>
            <a:r>
              <a:rPr kumimoji="1" lang="en-US" altLang="ja-JP" dirty="0"/>
              <a:t>That’s why Okayama is called Sunny land.</a:t>
            </a:r>
          </a:p>
          <a:p>
            <a:endParaRPr kumimoji="1" lang="en-US" altLang="ja-JP" dirty="0"/>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28</a:t>
            </a:fld>
            <a:endParaRPr kumimoji="1" lang="ja-JP" altLang="en-US"/>
          </a:p>
        </p:txBody>
      </p:sp>
    </p:spTree>
    <p:extLst>
      <p:ext uri="{BB962C8B-B14F-4D97-AF65-F5344CB8AC3E}">
        <p14:creationId xmlns:p14="http://schemas.microsoft.com/office/powerpoint/2010/main" val="91964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Dialect</a:t>
            </a:r>
          </a:p>
          <a:p>
            <a:r>
              <a:rPr kumimoji="1" lang="en-US" altLang="ja-JP" dirty="0"/>
              <a:t>Okayama dialect is very similar with Hiroshima. </a:t>
            </a:r>
          </a:p>
          <a:p>
            <a:r>
              <a:rPr kumimoji="1" lang="en-US" altLang="ja-JP" dirty="0"/>
              <a:t>For example,</a:t>
            </a:r>
          </a:p>
          <a:p>
            <a:r>
              <a:rPr kumimoji="1" lang="en-US" altLang="ja-JP" dirty="0"/>
              <a:t>In Okayama</a:t>
            </a:r>
            <a:r>
              <a:rPr kumimoji="1" lang="en-US" altLang="ja-JP" baseline="0" dirty="0"/>
              <a:t>, we use Ja at the end of sentence.</a:t>
            </a:r>
            <a:endParaRPr kumimoji="1" lang="en-US" altLang="ja-JP" dirty="0"/>
          </a:p>
          <a:p>
            <a:r>
              <a:rPr kumimoji="1" lang="en-US" altLang="ja-JP" dirty="0"/>
              <a:t>In Japanese</a:t>
            </a:r>
            <a:r>
              <a:rPr kumimoji="1" lang="en-US" altLang="ja-JP" baseline="0" dirty="0"/>
              <a:t> </a:t>
            </a:r>
            <a:r>
              <a:rPr kumimoji="1" lang="en-US" altLang="ja-JP" dirty="0"/>
              <a:t>Very</a:t>
            </a:r>
            <a:r>
              <a:rPr kumimoji="1" lang="en-US" altLang="ja-JP" baseline="0" dirty="0"/>
              <a:t> is </a:t>
            </a:r>
            <a:r>
              <a:rPr kumimoji="1" lang="en-US" altLang="ja-JP" baseline="0" dirty="0" err="1"/>
              <a:t>Totemo</a:t>
            </a:r>
            <a:r>
              <a:rPr kumimoji="1" lang="en-US" altLang="ja-JP" baseline="0" dirty="0"/>
              <a:t> however in Okayama instead of </a:t>
            </a:r>
            <a:r>
              <a:rPr kumimoji="1" lang="en-US" altLang="ja-JP" baseline="0" dirty="0" err="1"/>
              <a:t>totemo</a:t>
            </a:r>
            <a:r>
              <a:rPr kumimoji="1" lang="en-US" altLang="ja-JP" baseline="0" dirty="0"/>
              <a:t> we use </a:t>
            </a:r>
            <a:r>
              <a:rPr kumimoji="1" lang="en-US" altLang="ja-JP" baseline="0" dirty="0" err="1"/>
              <a:t>Bokkee</a:t>
            </a:r>
            <a:r>
              <a:rPr kumimoji="1" lang="en-US" altLang="ja-JP" baseline="0" dirty="0"/>
              <a:t>.</a:t>
            </a:r>
          </a:p>
          <a:p>
            <a:r>
              <a:rPr kumimoji="1" lang="en-US" altLang="ja-JP" baseline="0" dirty="0"/>
              <a:t>And also scary is </a:t>
            </a:r>
            <a:r>
              <a:rPr kumimoji="1" lang="en-US" altLang="ja-JP" baseline="0" dirty="0" err="1"/>
              <a:t>Kowai</a:t>
            </a:r>
            <a:r>
              <a:rPr kumimoji="1" lang="en-US" altLang="ja-JP" baseline="0" dirty="0"/>
              <a:t>, in Okayama we use </a:t>
            </a:r>
            <a:r>
              <a:rPr kumimoji="1" lang="en-US" altLang="ja-JP" baseline="0" dirty="0" err="1"/>
              <a:t>Kyoutee</a:t>
            </a:r>
            <a:r>
              <a:rPr kumimoji="1" lang="en-US" altLang="ja-JP" baseline="0" dirty="0"/>
              <a:t>.</a:t>
            </a:r>
          </a:p>
          <a:p>
            <a:r>
              <a:rPr kumimoji="1" lang="en-US" altLang="ja-JP" dirty="0"/>
              <a:t>Let’s say that teacher is very scary.</a:t>
            </a:r>
          </a:p>
          <a:p>
            <a:r>
              <a:rPr kumimoji="1" lang="en-US" altLang="ja-JP" dirty="0"/>
              <a:t>In General,</a:t>
            </a:r>
            <a:r>
              <a:rPr kumimoji="1" lang="ja-JP" altLang="en-US" baseline="0" dirty="0"/>
              <a:t>あの先生はとてもこわいです。</a:t>
            </a:r>
            <a:endParaRPr kumimoji="1" lang="en-US" altLang="ja-JP" baseline="0" dirty="0"/>
          </a:p>
          <a:p>
            <a:r>
              <a:rPr kumimoji="1" lang="en-US" altLang="ja-JP" baseline="0" dirty="0"/>
              <a:t>And In Okayama,</a:t>
            </a:r>
            <a:r>
              <a:rPr kumimoji="1" lang="ja-JP" altLang="en-US" baseline="0" dirty="0"/>
              <a:t>あの先生はぼっけえきょうてえんじゃ。</a:t>
            </a:r>
            <a:endParaRPr kumimoji="1" lang="en-US" altLang="ja-JP" dirty="0"/>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29</a:t>
            </a:fld>
            <a:endParaRPr kumimoji="1" lang="ja-JP" altLang="en-US"/>
          </a:p>
        </p:txBody>
      </p:sp>
    </p:spTree>
    <p:extLst>
      <p:ext uri="{BB962C8B-B14F-4D97-AF65-F5344CB8AC3E}">
        <p14:creationId xmlns:p14="http://schemas.microsoft.com/office/powerpoint/2010/main" val="92261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err="1"/>
              <a:t>Kourakuen</a:t>
            </a:r>
            <a:endParaRPr kumimoji="1" lang="en-US" altLang="ja-JP" dirty="0"/>
          </a:p>
          <a:p>
            <a:r>
              <a:rPr kumimoji="1" lang="en-US" altLang="ja-JP" dirty="0"/>
              <a:t>This beautiful garden is one of three major Japanese-style gardens in Japan.</a:t>
            </a:r>
          </a:p>
          <a:p>
            <a:r>
              <a:rPr kumimoji="1" lang="en-US" altLang="ja-JP" dirty="0"/>
              <a:t>You can enjoy beautiful view all seasons.</a:t>
            </a:r>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30</a:t>
            </a:fld>
            <a:endParaRPr kumimoji="1" lang="ja-JP" altLang="en-US"/>
          </a:p>
        </p:txBody>
      </p:sp>
    </p:spTree>
    <p:extLst>
      <p:ext uri="{BB962C8B-B14F-4D97-AF65-F5344CB8AC3E}">
        <p14:creationId xmlns:p14="http://schemas.microsoft.com/office/powerpoint/2010/main" val="141723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a:t>Kurashiki </a:t>
            </a:r>
            <a:r>
              <a:rPr kumimoji="1" lang="en-US" altLang="ja-JP" dirty="0" err="1"/>
              <a:t>Bikan</a:t>
            </a:r>
            <a:r>
              <a:rPr kumimoji="1" lang="en-US" altLang="ja-JP" dirty="0"/>
              <a:t> historical area</a:t>
            </a:r>
          </a:p>
          <a:p>
            <a:r>
              <a:rPr kumimoji="1" lang="en-US" altLang="ja-JP" dirty="0"/>
              <a:t>The Kurashiki </a:t>
            </a:r>
            <a:r>
              <a:rPr kumimoji="1" lang="en-US" altLang="ja-JP" dirty="0" err="1"/>
              <a:t>Bikan</a:t>
            </a:r>
            <a:r>
              <a:rPr kumimoji="1" lang="en-US" altLang="ja-JP" dirty="0"/>
              <a:t> Historical Quarter is a symbolic area of the town. Scenery of the old days is still mostly preserved. White wall storehouses lined up along Kurashiki River. The former storehouses have been converted into cafes, boutiques, souvenir shops and a number of museums.</a:t>
            </a:r>
          </a:p>
          <a:p>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31</a:t>
            </a:fld>
            <a:endParaRPr kumimoji="1" lang="ja-JP" altLang="en-US"/>
          </a:p>
        </p:txBody>
      </p:sp>
    </p:spTree>
    <p:extLst>
      <p:ext uri="{BB962C8B-B14F-4D97-AF65-F5344CB8AC3E}">
        <p14:creationId xmlns:p14="http://schemas.microsoft.com/office/powerpoint/2010/main" val="192843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kumimoji="1" lang="en-US" altLang="ja-JP" dirty="0" err="1"/>
              <a:t>Momotaro</a:t>
            </a:r>
            <a:endParaRPr kumimoji="1" lang="en-US" altLang="ja-JP" dirty="0"/>
          </a:p>
          <a:p>
            <a:r>
              <a:rPr kumimoji="1" lang="en-US" altLang="ja-JP" dirty="0" err="1"/>
              <a:t>Momotaro</a:t>
            </a:r>
            <a:r>
              <a:rPr kumimoji="1" lang="en-US" altLang="ja-JP" dirty="0"/>
              <a:t> is a symbol of Okayama. The</a:t>
            </a:r>
            <a:r>
              <a:rPr kumimoji="1" lang="en-US" altLang="ja-JP" baseline="0" dirty="0"/>
              <a:t> story</a:t>
            </a:r>
            <a:r>
              <a:rPr kumimoji="1" lang="en-US" altLang="ja-JP" dirty="0"/>
              <a:t> has been passed from generation to generation in the Okayama</a:t>
            </a:r>
            <a:r>
              <a:rPr kumimoji="1" lang="en-US" altLang="ja-JP" baseline="0" dirty="0"/>
              <a:t> area.</a:t>
            </a:r>
            <a:endParaRPr kumimoji="1" lang="en-US" altLang="ja-JP" dirty="0"/>
          </a:p>
          <a:p>
            <a:r>
              <a:rPr kumimoji="1" lang="en-US" altLang="ja-JP" dirty="0" err="1"/>
              <a:t>Kibidango</a:t>
            </a:r>
            <a:r>
              <a:rPr kumimoji="1" lang="en-US" altLang="ja-JP" dirty="0"/>
              <a:t> is made from originally </a:t>
            </a:r>
            <a:r>
              <a:rPr kumimoji="1" lang="en-US" altLang="ja-JP" dirty="0" err="1"/>
              <a:t>Kibi</a:t>
            </a:r>
            <a:r>
              <a:rPr kumimoji="1" lang="en-US" altLang="ja-JP" dirty="0"/>
              <a:t> (common millet) it’s kind of grain.</a:t>
            </a:r>
            <a:r>
              <a:rPr kumimoji="1" lang="en-US" altLang="ja-JP" baseline="0" dirty="0"/>
              <a:t> It’s like corn. </a:t>
            </a:r>
            <a:endParaRPr kumimoji="1" lang="en-US" altLang="ja-JP" dirty="0"/>
          </a:p>
          <a:p>
            <a:r>
              <a:rPr kumimoji="1" lang="en-US" altLang="ja-JP" dirty="0"/>
              <a:t> </a:t>
            </a:r>
          </a:p>
          <a:p>
            <a:r>
              <a:rPr kumimoji="1" lang="en-US" altLang="ja-JP" dirty="0"/>
              <a:t>(“The </a:t>
            </a:r>
            <a:r>
              <a:rPr kumimoji="1" lang="en-US" altLang="ja-JP" dirty="0" err="1"/>
              <a:t>Ura</a:t>
            </a:r>
            <a:r>
              <a:rPr kumimoji="1" lang="en-US" altLang="ja-JP" dirty="0"/>
              <a:t> Myth” is the root of an old tale, “</a:t>
            </a:r>
            <a:r>
              <a:rPr kumimoji="1" lang="en-US" altLang="ja-JP" dirty="0" err="1"/>
              <a:t>Momotaro</a:t>
            </a:r>
            <a:r>
              <a:rPr kumimoji="1" lang="en-US" altLang="ja-JP" dirty="0"/>
              <a:t>”, )</a:t>
            </a:r>
            <a:endParaRPr kumimoji="1" lang="ja-JP" altLang="en-US" dirty="0"/>
          </a:p>
        </p:txBody>
      </p:sp>
      <p:sp>
        <p:nvSpPr>
          <p:cNvPr id="4" name="Slide Number Placeholder 3"/>
          <p:cNvSpPr>
            <a:spLocks noGrp="1"/>
          </p:cNvSpPr>
          <p:nvPr>
            <p:ph type="sldNum" sz="quarter" idx="10"/>
          </p:nvPr>
        </p:nvSpPr>
        <p:spPr/>
        <p:txBody>
          <a:bodyPr/>
          <a:lstStyle/>
          <a:p>
            <a:fld id="{3F02EE06-97BD-4F52-8EF3-1243DCDDE3FA}" type="slidenum">
              <a:rPr kumimoji="1" lang="ja-JP" altLang="en-US" smtClean="0"/>
              <a:t>32</a:t>
            </a:fld>
            <a:endParaRPr kumimoji="1" lang="ja-JP" altLang="en-US"/>
          </a:p>
        </p:txBody>
      </p:sp>
    </p:spTree>
    <p:extLst>
      <p:ext uri="{BB962C8B-B14F-4D97-AF65-F5344CB8AC3E}">
        <p14:creationId xmlns:p14="http://schemas.microsoft.com/office/powerpoint/2010/main" val="379435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6990A7-E088-4A8F-8151-E2BBA0A2869F}" type="datetimeFigureOut">
              <a:rPr lang="en-GB" smtClean="0"/>
              <a:t>20/02/2020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1350002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990A7-E088-4A8F-8151-E2BBA0A2869F}" type="datetimeFigureOut">
              <a:rPr lang="en-GB" smtClean="0"/>
              <a:t>20/02/2020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233012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990A7-E088-4A8F-8151-E2BBA0A2869F}" type="datetimeFigureOut">
              <a:rPr lang="en-GB" smtClean="0"/>
              <a:t>20/02/2020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2904960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6480" y="273629"/>
            <a:ext cx="8225280" cy="1142040"/>
          </a:xfrm>
        </p:spPr>
        <p:txBody>
          <a:bodyPr/>
          <a:lstStyle/>
          <a:p>
            <a:r>
              <a:rPr lang="ja-JP" altLang="en-US"/>
              <a:t>マスター タイトルの書式設定</a:t>
            </a:r>
          </a:p>
        </p:txBody>
      </p:sp>
      <p:sp>
        <p:nvSpPr>
          <p:cNvPr id="3" name="Rectangle 3"/>
          <p:cNvSpPr>
            <a:spLocks noGrp="1" noChangeArrowheads="1"/>
          </p:cNvSpPr>
          <p:nvPr>
            <p:ph type="dt" idx="10"/>
          </p:nvPr>
        </p:nvSpPr>
        <p:spPr>
          <a:ln/>
        </p:spPr>
        <p:txBody>
          <a:bodyPr/>
          <a:lstStyle>
            <a:lvl1pPr>
              <a:defRPr/>
            </a:lvl1pPr>
          </a:lstStyle>
          <a:p>
            <a:pPr>
              <a:defRPr/>
            </a:pPr>
            <a:fld id="{BC4F8240-FF16-4111-BAE7-4A732C285985}" type="datetime1">
              <a:rPr lang="en-US" altLang="ja-JP" smtClean="0"/>
              <a:t>2/20/2020</a:t>
            </a:fld>
            <a:endParaRPr lang="en-GB" altLang="ja-JP"/>
          </a:p>
        </p:txBody>
      </p:sp>
      <p:sp>
        <p:nvSpPr>
          <p:cNvPr id="4" name="Rectangle 4"/>
          <p:cNvSpPr>
            <a:spLocks noGrp="1" noChangeArrowheads="1"/>
          </p:cNvSpPr>
          <p:nvPr>
            <p:ph type="ftr" idx="11"/>
          </p:nvPr>
        </p:nvSpPr>
        <p:spPr>
          <a:ln/>
        </p:spPr>
        <p:txBody>
          <a:bodyPr/>
          <a:lstStyle>
            <a:lvl1pPr>
              <a:defRPr/>
            </a:lvl1pPr>
          </a:lstStyle>
          <a:p>
            <a:pPr>
              <a:defRPr/>
            </a:pPr>
            <a:endParaRPr lang="en-GB" altLang="ja-JP"/>
          </a:p>
        </p:txBody>
      </p:sp>
      <p:sp>
        <p:nvSpPr>
          <p:cNvPr id="5" name="Rectangle 5"/>
          <p:cNvSpPr>
            <a:spLocks noGrp="1" noChangeArrowheads="1"/>
          </p:cNvSpPr>
          <p:nvPr>
            <p:ph type="sldNum" idx="12"/>
          </p:nvPr>
        </p:nvSpPr>
        <p:spPr>
          <a:ln/>
        </p:spPr>
        <p:txBody>
          <a:bodyPr/>
          <a:lstStyle>
            <a:lvl1pPr>
              <a:defRPr/>
            </a:lvl1pPr>
          </a:lstStyle>
          <a:p>
            <a:pPr>
              <a:defRPr/>
            </a:pPr>
            <a:fld id="{612E88BF-D4EA-5B41-97D7-8E4B834F49D5}" type="slidenum">
              <a:rPr lang="en-GB" altLang="ja-JP"/>
              <a:pPr>
                <a:defRPr/>
              </a:pPr>
              <a:t>‹#›</a:t>
            </a:fld>
            <a:endParaRPr lang="en-GB" altLang="ja-JP"/>
          </a:p>
        </p:txBody>
      </p:sp>
    </p:spTree>
    <p:extLst>
      <p:ext uri="{BB962C8B-B14F-4D97-AF65-F5344CB8AC3E}">
        <p14:creationId xmlns:p14="http://schemas.microsoft.com/office/powerpoint/2010/main" val="402639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990A7-E088-4A8F-8151-E2BBA0A2869F}" type="datetimeFigureOut">
              <a:rPr lang="en-GB" smtClean="0"/>
              <a:t>20/02/2020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380567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990A7-E088-4A8F-8151-E2BBA0A2869F}" type="datetimeFigureOut">
              <a:rPr lang="en-GB" smtClean="0"/>
              <a:t>20/02/2020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276212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6990A7-E088-4A8F-8151-E2BBA0A2869F}" type="datetimeFigureOut">
              <a:rPr lang="en-GB" smtClean="0"/>
              <a:t>20/02/2020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45070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6990A7-E088-4A8F-8151-E2BBA0A2869F}" type="datetimeFigureOut">
              <a:rPr lang="en-GB" smtClean="0"/>
              <a:t>20/02/2020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290945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6990A7-E088-4A8F-8151-E2BBA0A2869F}" type="datetimeFigureOut">
              <a:rPr lang="en-GB" smtClean="0"/>
              <a:t>20/02/2020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416216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990A7-E088-4A8F-8151-E2BBA0A2869F}" type="datetimeFigureOut">
              <a:rPr lang="en-GB" smtClean="0"/>
              <a:t>20/02/2020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2420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990A7-E088-4A8F-8151-E2BBA0A2869F}" type="datetimeFigureOut">
              <a:rPr lang="en-GB" smtClean="0"/>
              <a:t>20/02/2020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205871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990A7-E088-4A8F-8151-E2BBA0A2869F}" type="datetimeFigureOut">
              <a:rPr lang="en-GB" smtClean="0"/>
              <a:t>20/02/2020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2A6251-6DB5-42BE-9261-6B07547F5D6A}" type="slidenum">
              <a:rPr lang="en-GB" smtClean="0"/>
              <a:t>‹#›</a:t>
            </a:fld>
            <a:endParaRPr lang="en-GB"/>
          </a:p>
        </p:txBody>
      </p:sp>
    </p:spTree>
    <p:extLst>
      <p:ext uri="{BB962C8B-B14F-4D97-AF65-F5344CB8AC3E}">
        <p14:creationId xmlns:p14="http://schemas.microsoft.com/office/powerpoint/2010/main" val="51192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990A7-E088-4A8F-8151-E2BBA0A2869F}" type="datetimeFigureOut">
              <a:rPr lang="en-GB" smtClean="0"/>
              <a:t>20/02/2020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A6251-6DB5-42BE-9261-6B07547F5D6A}" type="slidenum">
              <a:rPr lang="en-GB" smtClean="0"/>
              <a:t>‹#›</a:t>
            </a:fld>
            <a:endParaRPr lang="en-GB"/>
          </a:p>
        </p:txBody>
      </p:sp>
    </p:spTree>
    <p:extLst>
      <p:ext uri="{BB962C8B-B14F-4D97-AF65-F5344CB8AC3E}">
        <p14:creationId xmlns:p14="http://schemas.microsoft.com/office/powerpoint/2010/main" val="1941993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QSRaaVIxR7E"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TV99vHqWQSw"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24" y="0"/>
            <a:ext cx="10287000" cy="6858000"/>
          </a:xfrm>
          <a:prstGeom prst="rect">
            <a:avLst/>
          </a:prstGeom>
        </p:spPr>
      </p:pic>
      <p:sp>
        <p:nvSpPr>
          <p:cNvPr id="4" name="Subtitle 2"/>
          <p:cNvSpPr txBox="1">
            <a:spLocks/>
          </p:cNvSpPr>
          <p:nvPr/>
        </p:nvSpPr>
        <p:spPr>
          <a:xfrm>
            <a:off x="225212" y="5313407"/>
            <a:ext cx="3114991" cy="1341856"/>
          </a:xfrm>
          <a:prstGeom prst="rect">
            <a:avLst/>
          </a:prstGeom>
          <a:solidFill>
            <a:schemeClr val="bg1"/>
          </a:solidFill>
          <a:ln>
            <a:solidFill>
              <a:srgbClr val="FF0000"/>
            </a:solidFill>
          </a:ln>
        </p:spPr>
        <p:txBody>
          <a:bodyPr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4200"/>
              </a:spcBef>
              <a:buNone/>
            </a:pPr>
            <a:endParaRPr lang="en-US" sz="1000" dirty="0">
              <a:solidFill>
                <a:srgbClr val="FF0000"/>
              </a:solidFill>
            </a:endParaRPr>
          </a:p>
          <a:p>
            <a:pPr marL="0" indent="0" algn="ctr">
              <a:spcBef>
                <a:spcPts val="0"/>
              </a:spcBef>
              <a:buNone/>
            </a:pPr>
            <a:r>
              <a:rPr lang="en-US" dirty="0">
                <a:solidFill>
                  <a:srgbClr val="FF0000"/>
                </a:solidFill>
              </a:rPr>
              <a:t>Beginners Class</a:t>
            </a:r>
          </a:p>
          <a:p>
            <a:pPr marL="0" indent="0" algn="ctr">
              <a:spcBef>
                <a:spcPts val="0"/>
              </a:spcBef>
              <a:buNone/>
            </a:pPr>
            <a:r>
              <a:rPr lang="en-US" dirty="0">
                <a:solidFill>
                  <a:srgbClr val="FF0000"/>
                </a:solidFill>
              </a:rPr>
              <a:t>Session 15</a:t>
            </a:r>
            <a:endParaRPr lang="en-US" dirty="0">
              <a:solidFill>
                <a:srgbClr val="FF0000"/>
              </a:solidFill>
              <a:cs typeface="Calibri"/>
            </a:endParaRPr>
          </a:p>
        </p:txBody>
      </p:sp>
      <p:sp>
        <p:nvSpPr>
          <p:cNvPr id="2" name="スライド番号プレースホルダー 1"/>
          <p:cNvSpPr>
            <a:spLocks noGrp="1"/>
          </p:cNvSpPr>
          <p:nvPr>
            <p:ph type="sldNum" idx="12"/>
          </p:nvPr>
        </p:nvSpPr>
        <p:spPr>
          <a:xfrm>
            <a:off x="6519746" y="6363848"/>
            <a:ext cx="2133600" cy="365125"/>
          </a:xfrm>
        </p:spPr>
        <p:txBody>
          <a:bodyPr/>
          <a:lstStyle/>
          <a:p>
            <a:pPr>
              <a:defRPr/>
            </a:pPr>
            <a:fld id="{612E88BF-D4EA-5B41-97D7-8E4B834F49D5}" type="slidenum">
              <a:rPr lang="en-GB" altLang="ja-JP" smtClean="0"/>
              <a:pPr>
                <a:defRPr/>
              </a:pPr>
              <a:t>1</a:t>
            </a:fld>
            <a:endParaRPr lang="en-GB" altLang="ja-JP" dirty="0"/>
          </a:p>
        </p:txBody>
      </p:sp>
      <p:grpSp>
        <p:nvGrpSpPr>
          <p:cNvPr id="13" name="Group 12">
            <a:extLst>
              <a:ext uri="{FF2B5EF4-FFF2-40B4-BE49-F238E27FC236}">
                <a16:creationId xmlns:a16="http://schemas.microsoft.com/office/drawing/2014/main" id="{9AABE299-A38B-D04E-AB76-F9FD63080471}"/>
              </a:ext>
            </a:extLst>
          </p:cNvPr>
          <p:cNvGrpSpPr/>
          <p:nvPr/>
        </p:nvGrpSpPr>
        <p:grpSpPr>
          <a:xfrm>
            <a:off x="5106767" y="5339904"/>
            <a:ext cx="3789968" cy="1289353"/>
            <a:chOff x="347134" y="0"/>
            <a:chExt cx="3789968" cy="1289353"/>
          </a:xfrm>
        </p:grpSpPr>
        <p:sp>
          <p:nvSpPr>
            <p:cNvPr id="6" name="Rectangle 5">
              <a:extLst>
                <a:ext uri="{FF2B5EF4-FFF2-40B4-BE49-F238E27FC236}">
                  <a16:creationId xmlns:a16="http://schemas.microsoft.com/office/drawing/2014/main" id="{713D870A-B27C-4819-A6FB-F065D34E81C9}"/>
                </a:ext>
              </a:extLst>
            </p:cNvPr>
            <p:cNvSpPr/>
            <p:nvPr/>
          </p:nvSpPr>
          <p:spPr>
            <a:xfrm>
              <a:off x="347134" y="0"/>
              <a:ext cx="3789968" cy="1289353"/>
            </a:xfrm>
            <a:prstGeom prst="rec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E61C7C-5A59-EB44-9F1F-F09F24BE1811}"/>
                </a:ext>
              </a:extLst>
            </p:cNvPr>
            <p:cNvGrpSpPr/>
            <p:nvPr/>
          </p:nvGrpSpPr>
          <p:grpSpPr>
            <a:xfrm>
              <a:off x="519976" y="105338"/>
              <a:ext cx="3444283" cy="1083657"/>
              <a:chOff x="575733" y="111631"/>
              <a:chExt cx="3444283" cy="1083657"/>
            </a:xfrm>
          </p:grpSpPr>
          <p:pic>
            <p:nvPicPr>
              <p:cNvPr id="7" name="Picture 7" descr="A close up of a logo&#10;&#10;Description generated with very high confidence">
                <a:extLst>
                  <a:ext uri="{FF2B5EF4-FFF2-40B4-BE49-F238E27FC236}">
                    <a16:creationId xmlns:a16="http://schemas.microsoft.com/office/drawing/2014/main" id="{23D4D505-9B81-48F5-80A3-96BDB462FDBD}"/>
                  </a:ext>
                </a:extLst>
              </p:cNvPr>
              <p:cNvPicPr>
                <a:picLocks noChangeAspect="1"/>
              </p:cNvPicPr>
              <p:nvPr/>
            </p:nvPicPr>
            <p:blipFill>
              <a:blip r:embed="rId4"/>
              <a:stretch>
                <a:fillRect/>
              </a:stretch>
            </p:blipFill>
            <p:spPr>
              <a:xfrm>
                <a:off x="575733" y="188178"/>
                <a:ext cx="947058" cy="925092"/>
              </a:xfrm>
              <a:prstGeom prst="rect">
                <a:avLst/>
              </a:prstGeom>
            </p:spPr>
          </p:pic>
          <p:sp>
            <p:nvSpPr>
              <p:cNvPr id="11" name="Text Box 2">
                <a:extLst>
                  <a:ext uri="{FF2B5EF4-FFF2-40B4-BE49-F238E27FC236}">
                    <a16:creationId xmlns:a16="http://schemas.microsoft.com/office/drawing/2014/main" id="{3813C5DD-899F-42D8-B650-D71C598C44A0}"/>
                  </a:ext>
                </a:extLst>
              </p:cNvPr>
              <p:cNvSpPr txBox="1">
                <a:spLocks noChangeArrowheads="1"/>
              </p:cNvSpPr>
              <p:nvPr/>
            </p:nvSpPr>
            <p:spPr bwMode="auto">
              <a:xfrm>
                <a:off x="1840004" y="568706"/>
                <a:ext cx="1505362" cy="626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1639" tIns="95681" rIns="81639" bIns="40820" anchor="t"/>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0"/>
                    <a:cs typeface="Droid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charset="0"/>
                    <a:cs typeface="Droid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Droid Sans" charset="0"/>
                    <a:cs typeface="Droid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charset="0"/>
                    <a:cs typeface="Droid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charset="0"/>
                    <a:cs typeface="Droid Sans" charset="0"/>
                  </a:defRPr>
                </a:lvl5pPr>
                <a:lvl6pPr defTabSz="449263" eaLnBrk="0" fontAlgn="base" hangingPunct="0">
                  <a:lnSpc>
                    <a:spcPct val="94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charset="0"/>
                    <a:cs typeface="Droid Sans" charset="0"/>
                  </a:defRPr>
                </a:lvl6pPr>
                <a:lvl7pPr defTabSz="449263" eaLnBrk="0" fontAlgn="base" hangingPunct="0">
                  <a:lnSpc>
                    <a:spcPct val="94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charset="0"/>
                    <a:cs typeface="Droid Sans" charset="0"/>
                  </a:defRPr>
                </a:lvl7pPr>
                <a:lvl8pPr defTabSz="449263" eaLnBrk="0" fontAlgn="base" hangingPunct="0">
                  <a:lnSpc>
                    <a:spcPct val="94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charset="0"/>
                    <a:cs typeface="Droid Sans" charset="0"/>
                  </a:defRPr>
                </a:lvl8pPr>
                <a:lvl9pPr defTabSz="449263" eaLnBrk="0" fontAlgn="base" hangingPunct="0">
                  <a:lnSpc>
                    <a:spcPct val="94000"/>
                  </a:lnSpc>
                  <a:spcBef>
                    <a:spcPct val="0"/>
                  </a:spcBef>
                  <a:spcAft>
                    <a:spcPts val="288"/>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charset="0"/>
                    <a:cs typeface="Droid Sans" charset="0"/>
                  </a:defRPr>
                </a:lvl9pPr>
              </a:lstStyle>
              <a:p>
                <a:pPr>
                  <a:lnSpc>
                    <a:spcPct val="94000"/>
                  </a:lnSpc>
                  <a:buSzPct val="100000"/>
                  <a:defRPr/>
                </a:pPr>
                <a:r>
                  <a:rPr lang="zh-CN" altLang="en-US" dirty="0">
                    <a:latin typeface="Arial"/>
                    <a:ea typeface="宋体" charset="0"/>
                    <a:cs typeface="Arial"/>
                  </a:rPr>
                  <a:t>日本語</a:t>
                </a:r>
              </a:p>
            </p:txBody>
          </p:sp>
          <p:sp>
            <p:nvSpPr>
              <p:cNvPr id="9" name="Subtitle 2"/>
              <p:cNvSpPr txBox="1">
                <a:spLocks/>
              </p:cNvSpPr>
              <p:nvPr/>
            </p:nvSpPr>
            <p:spPr>
              <a:xfrm>
                <a:off x="1522791" y="111631"/>
                <a:ext cx="2497225" cy="539093"/>
              </a:xfrm>
              <a:prstGeom prst="rect">
                <a:avLst/>
              </a:prstGeom>
            </p:spPr>
            <p:txBody>
              <a:bodyPr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CES Japanese</a:t>
                </a:r>
                <a:endParaRPr lang="en-US" dirty="0">
                  <a:cs typeface="Calibri"/>
                </a:endParaRPr>
              </a:p>
            </p:txBody>
          </p:sp>
        </p:grpSp>
      </p:grpSp>
    </p:spTree>
    <p:extLst>
      <p:ext uri="{BB962C8B-B14F-4D97-AF65-F5344CB8AC3E}">
        <p14:creationId xmlns:p14="http://schemas.microsoft.com/office/powerpoint/2010/main" val="15708898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aikugirl.files.wordpress.com/2011/09/img_0001.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985" y="1115010"/>
            <a:ext cx="2307975" cy="2186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ttp://haikugirl.files.wordpress.com/2011/09/img_0002.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760" y="3547828"/>
            <a:ext cx="2343103" cy="2215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http://haikugirl.files.wordpress.com/2011/09/img_0003.jpg?w=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86" y="1115010"/>
            <a:ext cx="2303561" cy="2186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http://haikugirl.files.wordpress.com/2011/09/img_0004.jpg?w=5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265" y="3547828"/>
            <a:ext cx="2338615" cy="2215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8793" y="1081302"/>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1</a:t>
            </a:r>
          </a:p>
        </p:txBody>
      </p:sp>
      <p:sp>
        <p:nvSpPr>
          <p:cNvPr id="7" name="TextBox 6"/>
          <p:cNvSpPr txBox="1"/>
          <p:nvPr/>
        </p:nvSpPr>
        <p:spPr>
          <a:xfrm>
            <a:off x="3944513" y="1107679"/>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2</a:t>
            </a:r>
          </a:p>
        </p:txBody>
      </p:sp>
      <p:sp>
        <p:nvSpPr>
          <p:cNvPr id="8" name="TextBox 7"/>
          <p:cNvSpPr txBox="1"/>
          <p:nvPr/>
        </p:nvSpPr>
        <p:spPr>
          <a:xfrm>
            <a:off x="2194844" y="3525560"/>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3</a:t>
            </a:r>
          </a:p>
        </p:txBody>
      </p:sp>
      <p:sp>
        <p:nvSpPr>
          <p:cNvPr id="9" name="TextBox 8"/>
          <p:cNvSpPr txBox="1"/>
          <p:nvPr/>
        </p:nvSpPr>
        <p:spPr>
          <a:xfrm>
            <a:off x="5678882" y="3530243"/>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4</a:t>
            </a:r>
          </a:p>
        </p:txBody>
      </p:sp>
    </p:spTree>
    <p:extLst>
      <p:ext uri="{BB962C8B-B14F-4D97-AF65-F5344CB8AC3E}">
        <p14:creationId xmlns:p14="http://schemas.microsoft.com/office/powerpoint/2010/main" val="395288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d/df/Japanese_Fairy_Book_-_Ozaki_-_247.png/220px-Japanese_Fairy_Book_-_Ozaki_-_24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56" y="4629150"/>
            <a:ext cx="1455644" cy="139609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416177" y="1001724"/>
            <a:ext cx="622927" cy="3561552"/>
            <a:chOff x="10986163" y="208396"/>
            <a:chExt cx="1051121" cy="6356453"/>
          </a:xfrm>
        </p:grpSpPr>
        <p:sp>
          <p:nvSpPr>
            <p:cNvPr id="5" name="Rectangle 4"/>
            <p:cNvSpPr/>
            <p:nvPr/>
          </p:nvSpPr>
          <p:spPr>
            <a:xfrm>
              <a:off x="10986163" y="208396"/>
              <a:ext cx="1051121" cy="6356453"/>
            </a:xfrm>
            <a:prstGeom prst="rect">
              <a:avLst/>
            </a:prstGeom>
            <a:solidFill>
              <a:schemeClr val="accent4">
                <a:lumMod val="20000"/>
                <a:lumOff val="80000"/>
              </a:schemeClr>
            </a:solidFill>
          </p:spPr>
          <p:txBody>
            <a:bodyPr vert="wordArtVert" wrap="none">
              <a:spAutoFit/>
            </a:bodyPr>
            <a:lstStyle/>
            <a:p>
              <a:r>
                <a:rPr lang="en-GB" sz="2400" dirty="0" err="1"/>
                <a:t>むかし</a:t>
              </a:r>
              <a:r>
                <a:rPr lang="en-GB" sz="2400" dirty="0"/>
                <a:t> </a:t>
              </a:r>
              <a:r>
                <a:rPr lang="ja-JP" altLang="en-US" sz="2400" dirty="0"/>
                <a:t>むかし</a:t>
              </a:r>
              <a:r>
                <a:rPr lang="en-GB" altLang="ja-JP" sz="2400" dirty="0"/>
                <a:t>  </a:t>
              </a:r>
            </a:p>
          </p:txBody>
        </p:sp>
        <p:cxnSp>
          <p:nvCxnSpPr>
            <p:cNvPr id="6" name="Straight Connector 5"/>
            <p:cNvCxnSpPr/>
            <p:nvPr/>
          </p:nvCxnSpPr>
          <p:spPr>
            <a:xfrm>
              <a:off x="11833395" y="2356144"/>
              <a:ext cx="126124" cy="1510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1414238" y="5563206"/>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p:cNvSpPr/>
            <p:nvPr/>
          </p:nvSpPr>
          <p:spPr>
            <a:xfrm>
              <a:off x="11408990" y="5305702"/>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p:nvSpPr>
          <p:spPr>
            <a:xfrm>
              <a:off x="11404791" y="5831306"/>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4" name="Group 23"/>
          <p:cNvGrpSpPr/>
          <p:nvPr/>
        </p:nvGrpSpPr>
        <p:grpSpPr>
          <a:xfrm>
            <a:off x="465313" y="1112638"/>
            <a:ext cx="7664240" cy="507831"/>
            <a:chOff x="620417" y="340517"/>
            <a:chExt cx="10218986" cy="677108"/>
          </a:xfrm>
        </p:grpSpPr>
        <p:sp>
          <p:nvSpPr>
            <p:cNvPr id="15" name="Rectangle 14"/>
            <p:cNvSpPr/>
            <p:nvPr/>
          </p:nvSpPr>
          <p:spPr>
            <a:xfrm>
              <a:off x="1182486" y="432850"/>
              <a:ext cx="9656917" cy="492443"/>
            </a:xfrm>
            <a:prstGeom prst="rect">
              <a:avLst/>
            </a:prstGeom>
          </p:spPr>
          <p:txBody>
            <a:bodyPr wrap="none">
              <a:spAutoFit/>
            </a:bodyPr>
            <a:lstStyle/>
            <a:p>
              <a:r>
                <a:rPr lang="en-GB" b="1" dirty="0" err="1"/>
                <a:t>もも</a:t>
              </a:r>
              <a:r>
                <a:rPr lang="en-GB" b="1" dirty="0"/>
                <a:t>  </a:t>
              </a:r>
              <a:r>
                <a:rPr lang="ja-JP" altLang="en-US" b="1" dirty="0">
                  <a:solidFill>
                    <a:schemeClr val="accent1">
                      <a:lumMod val="75000"/>
                    </a:schemeClr>
                  </a:solidFill>
                </a:rPr>
                <a:t>の</a:t>
              </a:r>
              <a:r>
                <a:rPr lang="ja-JP" altLang="en-US" b="1" dirty="0"/>
                <a:t> なか </a:t>
              </a:r>
              <a:r>
                <a:rPr lang="ja-JP" altLang="en-US" b="1" dirty="0">
                  <a:solidFill>
                    <a:schemeClr val="accent1">
                      <a:lumMod val="75000"/>
                    </a:schemeClr>
                  </a:solidFill>
                </a:rPr>
                <a:t>に</a:t>
              </a:r>
              <a:r>
                <a:rPr lang="ja-JP" altLang="en-US" b="1" dirty="0"/>
                <a:t>  あかちゃん </a:t>
              </a:r>
              <a:r>
                <a:rPr lang="ja-JP" altLang="en-US" b="1" dirty="0">
                  <a:solidFill>
                    <a:schemeClr val="accent1">
                      <a:lumMod val="75000"/>
                    </a:schemeClr>
                  </a:solidFill>
                </a:rPr>
                <a:t>が</a:t>
              </a:r>
              <a:r>
                <a:rPr lang="ja-JP" altLang="en-US" b="1" dirty="0"/>
                <a:t> </a:t>
              </a:r>
              <a:r>
                <a:rPr lang="en-GB" b="1" dirty="0" err="1"/>
                <a:t>いま</a:t>
              </a:r>
              <a:r>
                <a:rPr lang="en-GB" b="1" dirty="0" err="1">
                  <a:solidFill>
                    <a:schemeClr val="accent6"/>
                  </a:solidFill>
                </a:rPr>
                <a:t>した</a:t>
              </a:r>
              <a:r>
                <a:rPr lang="ja-JP" altLang="en-US" dirty="0">
                  <a:solidFill>
                    <a:srgbClr val="000000"/>
                  </a:solidFill>
                </a:rPr>
                <a:t> 。</a:t>
              </a:r>
              <a:r>
                <a:rPr lang="en-GB" b="1" dirty="0">
                  <a:solidFill>
                    <a:schemeClr val="accent6"/>
                  </a:solidFill>
                </a:rPr>
                <a:t> </a:t>
              </a:r>
              <a:r>
                <a:rPr lang="en-GB" sz="1350" dirty="0"/>
                <a:t>(</a:t>
              </a:r>
              <a:r>
                <a:rPr lang="en-GB" sz="1350" dirty="0" err="1"/>
                <a:t>momo</a:t>
              </a:r>
              <a:r>
                <a:rPr lang="en-GB" sz="1350" dirty="0"/>
                <a:t> </a:t>
              </a:r>
              <a:r>
                <a:rPr lang="en-GB" sz="1350" dirty="0">
                  <a:solidFill>
                    <a:schemeClr val="accent1">
                      <a:lumMod val="75000"/>
                    </a:schemeClr>
                  </a:solidFill>
                </a:rPr>
                <a:t>no</a:t>
              </a:r>
              <a:r>
                <a:rPr lang="en-GB" sz="1350" dirty="0"/>
                <a:t> </a:t>
              </a:r>
              <a:r>
                <a:rPr lang="en-GB" sz="1350" dirty="0" err="1"/>
                <a:t>naka</a:t>
              </a:r>
              <a:r>
                <a:rPr lang="en-GB" sz="1350" dirty="0"/>
                <a:t> </a:t>
              </a:r>
              <a:r>
                <a:rPr lang="en-GB" sz="1350" dirty="0" err="1">
                  <a:solidFill>
                    <a:schemeClr val="accent1">
                      <a:lumMod val="75000"/>
                    </a:schemeClr>
                  </a:solidFill>
                </a:rPr>
                <a:t>ni</a:t>
              </a:r>
              <a:r>
                <a:rPr lang="en-GB" sz="1350" dirty="0">
                  <a:solidFill>
                    <a:schemeClr val="accent1">
                      <a:lumMod val="75000"/>
                    </a:schemeClr>
                  </a:solidFill>
                </a:rPr>
                <a:t> </a:t>
              </a:r>
              <a:r>
                <a:rPr lang="en-GB" sz="1350" dirty="0" err="1"/>
                <a:t>akachan</a:t>
              </a:r>
              <a:r>
                <a:rPr lang="en-GB" sz="1350" dirty="0"/>
                <a:t> </a:t>
              </a:r>
              <a:r>
                <a:rPr lang="en-GB" sz="1350" dirty="0" err="1">
                  <a:solidFill>
                    <a:schemeClr val="accent1">
                      <a:lumMod val="75000"/>
                    </a:schemeClr>
                  </a:solidFill>
                </a:rPr>
                <a:t>ga</a:t>
              </a:r>
              <a:r>
                <a:rPr lang="en-GB" sz="1350" dirty="0"/>
                <a:t> </a:t>
              </a:r>
              <a:r>
                <a:rPr lang="en-GB" sz="1350" dirty="0" err="1"/>
                <a:t>ima</a:t>
              </a:r>
              <a:r>
                <a:rPr lang="en-GB" sz="1350" dirty="0" err="1">
                  <a:solidFill>
                    <a:schemeClr val="accent6"/>
                  </a:solidFill>
                </a:rPr>
                <a:t>shita</a:t>
              </a:r>
              <a:r>
                <a:rPr lang="en-GB" sz="1350" dirty="0"/>
                <a:t>)</a:t>
              </a:r>
            </a:p>
          </p:txBody>
        </p:sp>
        <p:sp>
          <p:nvSpPr>
            <p:cNvPr id="19" name="TextBox 18"/>
            <p:cNvSpPr txBox="1"/>
            <p:nvPr/>
          </p:nvSpPr>
          <p:spPr>
            <a:xfrm>
              <a:off x="620417" y="340517"/>
              <a:ext cx="513389"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A</a:t>
              </a:r>
            </a:p>
          </p:txBody>
        </p:sp>
      </p:grpSp>
      <p:grpSp>
        <p:nvGrpSpPr>
          <p:cNvPr id="25" name="Group 24"/>
          <p:cNvGrpSpPr/>
          <p:nvPr/>
        </p:nvGrpSpPr>
        <p:grpSpPr>
          <a:xfrm>
            <a:off x="467665" y="1954632"/>
            <a:ext cx="6983689" cy="764536"/>
            <a:chOff x="623553" y="1463175"/>
            <a:chExt cx="9311585" cy="1019382"/>
          </a:xfrm>
        </p:grpSpPr>
        <p:grpSp>
          <p:nvGrpSpPr>
            <p:cNvPr id="16" name="Group 15"/>
            <p:cNvGrpSpPr/>
            <p:nvPr/>
          </p:nvGrpSpPr>
          <p:grpSpPr>
            <a:xfrm>
              <a:off x="1155983" y="1463175"/>
              <a:ext cx="8779155" cy="1019382"/>
              <a:chOff x="1456507" y="1293731"/>
              <a:chExt cx="8779155" cy="1019382"/>
            </a:xfrm>
          </p:grpSpPr>
          <p:sp>
            <p:nvSpPr>
              <p:cNvPr id="10" name="Rectangle 9"/>
              <p:cNvSpPr/>
              <p:nvPr/>
            </p:nvSpPr>
            <p:spPr>
              <a:xfrm>
                <a:off x="1483010" y="1293731"/>
                <a:ext cx="8752652" cy="492443"/>
              </a:xfrm>
              <a:prstGeom prst="rect">
                <a:avLst/>
              </a:prstGeom>
            </p:spPr>
            <p:txBody>
              <a:bodyPr wrap="none">
                <a:spAutoFit/>
              </a:bodyPr>
              <a:lstStyle/>
              <a:p>
                <a:r>
                  <a:rPr lang="en-GB" b="1" dirty="0" err="1"/>
                  <a:t>かわ</a:t>
                </a:r>
                <a:r>
                  <a:rPr lang="ja-JP" altLang="en-US" b="1" dirty="0"/>
                  <a:t>  </a:t>
                </a:r>
                <a:r>
                  <a:rPr lang="ja-JP" altLang="en-US" b="1" dirty="0">
                    <a:solidFill>
                      <a:schemeClr val="accent1">
                        <a:lumMod val="75000"/>
                      </a:schemeClr>
                    </a:solidFill>
                  </a:rPr>
                  <a:t>に</a:t>
                </a:r>
                <a:r>
                  <a:rPr lang="ja-JP" altLang="en-US" b="1" dirty="0"/>
                  <a:t> </a:t>
                </a:r>
                <a:r>
                  <a:rPr lang="en-GB" b="1" dirty="0" err="1">
                    <a:solidFill>
                      <a:schemeClr val="accent2"/>
                    </a:solidFill>
                  </a:rPr>
                  <a:t>おおきい</a:t>
                </a:r>
                <a:r>
                  <a:rPr lang="en-GB" b="1" dirty="0"/>
                  <a:t> </a:t>
                </a:r>
                <a:r>
                  <a:rPr lang="ja-JP" altLang="en-US" b="1" dirty="0"/>
                  <a:t>もも </a:t>
                </a:r>
                <a:r>
                  <a:rPr lang="ja-JP" altLang="en-US" b="1" dirty="0">
                    <a:solidFill>
                      <a:schemeClr val="accent1">
                        <a:lumMod val="75000"/>
                      </a:schemeClr>
                    </a:solidFill>
                  </a:rPr>
                  <a:t>が</a:t>
                </a:r>
                <a:r>
                  <a:rPr lang="ja-JP" altLang="en-US" b="1" dirty="0"/>
                  <a:t> あり</a:t>
                </a:r>
                <a:r>
                  <a:rPr lang="en-GB" b="1" dirty="0" err="1"/>
                  <a:t>ま</a:t>
                </a:r>
                <a:r>
                  <a:rPr lang="en-GB" b="1" dirty="0" err="1">
                    <a:solidFill>
                      <a:schemeClr val="accent6"/>
                    </a:solidFill>
                  </a:rPr>
                  <a:t>した</a:t>
                </a:r>
                <a:r>
                  <a:rPr lang="ja-JP" altLang="en-US" dirty="0">
                    <a:solidFill>
                      <a:srgbClr val="000000"/>
                    </a:solidFill>
                  </a:rPr>
                  <a:t> 。</a:t>
                </a:r>
                <a:r>
                  <a:rPr lang="ja-JP" altLang="en-US" b="1" dirty="0"/>
                  <a:t> </a:t>
                </a:r>
                <a:r>
                  <a:rPr lang="en-GB" altLang="ja-JP" sz="1350" dirty="0"/>
                  <a:t>(</a:t>
                </a:r>
                <a:r>
                  <a:rPr lang="en-GB" altLang="ja-JP" sz="1350" dirty="0" err="1"/>
                  <a:t>kawa</a:t>
                </a:r>
                <a:r>
                  <a:rPr lang="en-GB" altLang="ja-JP" sz="1350" dirty="0"/>
                  <a:t> </a:t>
                </a:r>
                <a:r>
                  <a:rPr lang="en-GB" altLang="ja-JP" sz="1350" dirty="0" err="1">
                    <a:solidFill>
                      <a:schemeClr val="accent1">
                        <a:lumMod val="75000"/>
                      </a:schemeClr>
                    </a:solidFill>
                  </a:rPr>
                  <a:t>ni</a:t>
                </a:r>
                <a:r>
                  <a:rPr lang="en-GB" altLang="ja-JP" sz="1350" dirty="0"/>
                  <a:t> </a:t>
                </a:r>
                <a:r>
                  <a:rPr lang="en-GB" altLang="ja-JP" sz="1350" dirty="0" err="1">
                    <a:solidFill>
                      <a:schemeClr val="accent2"/>
                    </a:solidFill>
                  </a:rPr>
                  <a:t>ookii</a:t>
                </a:r>
                <a:r>
                  <a:rPr lang="en-GB" altLang="ja-JP" sz="1350" dirty="0"/>
                  <a:t> </a:t>
                </a:r>
                <a:r>
                  <a:rPr lang="en-GB" altLang="ja-JP" sz="1350" dirty="0" err="1"/>
                  <a:t>momo</a:t>
                </a:r>
                <a:r>
                  <a:rPr lang="en-GB" altLang="ja-JP" sz="1350" dirty="0"/>
                  <a:t> </a:t>
                </a:r>
                <a:r>
                  <a:rPr lang="en-GB" altLang="ja-JP" sz="1350" dirty="0" err="1">
                    <a:solidFill>
                      <a:schemeClr val="accent1">
                        <a:lumMod val="75000"/>
                      </a:schemeClr>
                    </a:solidFill>
                  </a:rPr>
                  <a:t>ga</a:t>
                </a:r>
                <a:r>
                  <a:rPr lang="en-GB" altLang="ja-JP" sz="1350" dirty="0"/>
                  <a:t> </a:t>
                </a:r>
                <a:r>
                  <a:rPr lang="en-GB" altLang="ja-JP" sz="1350" dirty="0" err="1"/>
                  <a:t>arima</a:t>
                </a:r>
                <a:r>
                  <a:rPr lang="en-GB" sz="1350" dirty="0" err="1">
                    <a:solidFill>
                      <a:schemeClr val="accent6"/>
                    </a:solidFill>
                  </a:rPr>
                  <a:t>shita</a:t>
                </a:r>
                <a:r>
                  <a:rPr lang="en-GB" altLang="ja-JP" sz="1350" dirty="0"/>
                  <a:t>)</a:t>
                </a:r>
                <a:endParaRPr lang="en-GB" dirty="0"/>
              </a:p>
            </p:txBody>
          </p:sp>
          <p:sp>
            <p:nvSpPr>
              <p:cNvPr id="11" name="Rectangle 10"/>
              <p:cNvSpPr/>
              <p:nvPr/>
            </p:nvSpPr>
            <p:spPr>
              <a:xfrm>
                <a:off x="1456507" y="1820670"/>
                <a:ext cx="7729552" cy="492443"/>
              </a:xfrm>
              <a:prstGeom prst="rect">
                <a:avLst/>
              </a:prstGeom>
            </p:spPr>
            <p:txBody>
              <a:bodyPr wrap="none">
                <a:spAutoFit/>
              </a:bodyPr>
              <a:lstStyle/>
              <a:p>
                <a:r>
                  <a:rPr lang="en-GB" b="1" dirty="0" err="1"/>
                  <a:t>かわ</a:t>
                </a:r>
                <a:r>
                  <a:rPr lang="ja-JP" altLang="en-US" b="1" dirty="0"/>
                  <a:t> </a:t>
                </a:r>
                <a:r>
                  <a:rPr lang="ja-JP" altLang="en-US" b="1" dirty="0">
                    <a:solidFill>
                      <a:schemeClr val="accent1">
                        <a:lumMod val="75000"/>
                      </a:schemeClr>
                    </a:solidFill>
                  </a:rPr>
                  <a:t>で</a:t>
                </a:r>
                <a:r>
                  <a:rPr lang="ja-JP" altLang="en-US" b="1" dirty="0"/>
                  <a:t> </a:t>
                </a:r>
                <a:r>
                  <a:rPr lang="en-GB" b="1" dirty="0" err="1"/>
                  <a:t>せんたく</a:t>
                </a:r>
                <a:r>
                  <a:rPr lang="en-GB" b="1" dirty="0"/>
                  <a:t> </a:t>
                </a:r>
                <a:r>
                  <a:rPr lang="en-GB" b="1" dirty="0">
                    <a:solidFill>
                      <a:schemeClr val="accent1">
                        <a:lumMod val="75000"/>
                      </a:schemeClr>
                    </a:solidFill>
                  </a:rPr>
                  <a:t>を</a:t>
                </a:r>
                <a:r>
                  <a:rPr lang="en-GB" b="1" dirty="0"/>
                  <a:t> </a:t>
                </a:r>
                <a:r>
                  <a:rPr lang="en-GB" b="1" dirty="0" err="1"/>
                  <a:t>しま</a:t>
                </a:r>
                <a:r>
                  <a:rPr lang="en-GB" b="1" dirty="0" err="1">
                    <a:solidFill>
                      <a:schemeClr val="accent6"/>
                    </a:solidFill>
                  </a:rPr>
                  <a:t>した</a:t>
                </a:r>
                <a:r>
                  <a:rPr lang="ja-JP" altLang="en-US" dirty="0">
                    <a:solidFill>
                      <a:srgbClr val="000000"/>
                    </a:solidFill>
                  </a:rPr>
                  <a:t>  。</a:t>
                </a:r>
                <a:r>
                  <a:rPr lang="en-GB" b="1" dirty="0"/>
                  <a:t> </a:t>
                </a:r>
                <a:r>
                  <a:rPr lang="en-GB" sz="1350" dirty="0"/>
                  <a:t>(</a:t>
                </a:r>
                <a:r>
                  <a:rPr lang="en-GB" sz="1350" dirty="0" err="1"/>
                  <a:t>kawa</a:t>
                </a:r>
                <a:r>
                  <a:rPr lang="en-GB" sz="1350" dirty="0"/>
                  <a:t> </a:t>
                </a:r>
                <a:r>
                  <a:rPr lang="en-GB" sz="1350" dirty="0">
                    <a:solidFill>
                      <a:schemeClr val="accent1">
                        <a:lumMod val="75000"/>
                      </a:schemeClr>
                    </a:solidFill>
                  </a:rPr>
                  <a:t>de</a:t>
                </a:r>
                <a:r>
                  <a:rPr lang="en-GB" sz="1350" dirty="0"/>
                  <a:t> </a:t>
                </a:r>
                <a:r>
                  <a:rPr lang="en-GB" sz="1350" dirty="0" err="1"/>
                  <a:t>sentaku</a:t>
                </a:r>
                <a:r>
                  <a:rPr lang="en-GB" sz="1350" dirty="0"/>
                  <a:t> </a:t>
                </a:r>
                <a:r>
                  <a:rPr lang="en-GB" sz="1350" dirty="0">
                    <a:solidFill>
                      <a:schemeClr val="accent1">
                        <a:lumMod val="75000"/>
                      </a:schemeClr>
                    </a:solidFill>
                  </a:rPr>
                  <a:t>wo</a:t>
                </a:r>
                <a:r>
                  <a:rPr lang="en-GB" sz="1350" dirty="0"/>
                  <a:t> </a:t>
                </a:r>
                <a:r>
                  <a:rPr lang="en-GB" sz="1350" dirty="0" err="1"/>
                  <a:t>shima</a:t>
                </a:r>
                <a:r>
                  <a:rPr lang="en-GB" sz="1350" dirty="0" err="1">
                    <a:solidFill>
                      <a:schemeClr val="accent6"/>
                    </a:solidFill>
                  </a:rPr>
                  <a:t>shita</a:t>
                </a:r>
                <a:r>
                  <a:rPr lang="en-GB" sz="1350" dirty="0"/>
                  <a:t>)</a:t>
                </a:r>
                <a:endParaRPr lang="en-GB" sz="1350" b="1" dirty="0"/>
              </a:p>
            </p:txBody>
          </p:sp>
        </p:grpSp>
        <p:sp>
          <p:nvSpPr>
            <p:cNvPr id="20" name="TextBox 19"/>
            <p:cNvSpPr txBox="1"/>
            <p:nvPr/>
          </p:nvSpPr>
          <p:spPr>
            <a:xfrm>
              <a:off x="623553" y="1601674"/>
              <a:ext cx="496291"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B</a:t>
              </a:r>
            </a:p>
          </p:txBody>
        </p:sp>
      </p:grpSp>
      <p:grpSp>
        <p:nvGrpSpPr>
          <p:cNvPr id="26" name="Group 25"/>
          <p:cNvGrpSpPr/>
          <p:nvPr/>
        </p:nvGrpSpPr>
        <p:grpSpPr>
          <a:xfrm>
            <a:off x="465313" y="3056757"/>
            <a:ext cx="7405002" cy="507831"/>
            <a:chOff x="620417" y="2932674"/>
            <a:chExt cx="9873336" cy="677108"/>
          </a:xfrm>
        </p:grpSpPr>
        <p:sp>
          <p:nvSpPr>
            <p:cNvPr id="14" name="Rectangle 13"/>
            <p:cNvSpPr/>
            <p:nvPr/>
          </p:nvSpPr>
          <p:spPr>
            <a:xfrm>
              <a:off x="1155984" y="3020438"/>
              <a:ext cx="9337769" cy="492443"/>
            </a:xfrm>
            <a:prstGeom prst="rect">
              <a:avLst/>
            </a:prstGeom>
          </p:spPr>
          <p:txBody>
            <a:bodyPr wrap="none">
              <a:spAutoFit/>
            </a:bodyPr>
            <a:lstStyle/>
            <a:p>
              <a:r>
                <a:rPr lang="en-GB" b="1" dirty="0" err="1">
                  <a:solidFill>
                    <a:schemeClr val="accent2"/>
                  </a:solidFill>
                </a:rPr>
                <a:t>おもい</a:t>
              </a:r>
              <a:r>
                <a:rPr lang="en-GB" b="1" dirty="0"/>
                <a:t> </a:t>
              </a:r>
              <a:r>
                <a:rPr lang="en-GB" b="1" dirty="0" err="1"/>
                <a:t>もも</a:t>
              </a:r>
              <a:r>
                <a:rPr lang="en-GB" b="1" dirty="0">
                  <a:solidFill>
                    <a:schemeClr val="accent1">
                      <a:lumMod val="75000"/>
                    </a:schemeClr>
                  </a:solidFill>
                </a:rPr>
                <a:t> を </a:t>
              </a:r>
              <a:r>
                <a:rPr lang="ja-JP" altLang="en-US" b="1" dirty="0">
                  <a:solidFill>
                    <a:srgbClr val="FF0000"/>
                  </a:solidFill>
                </a:rPr>
                <a:t>ナイフ </a:t>
              </a:r>
              <a:r>
                <a:rPr lang="ja-JP" altLang="en-US" b="1" dirty="0">
                  <a:solidFill>
                    <a:schemeClr val="accent1">
                      <a:lumMod val="75000"/>
                    </a:schemeClr>
                  </a:solidFill>
                </a:rPr>
                <a:t>で </a:t>
              </a:r>
              <a:r>
                <a:rPr lang="en-GB" b="1" dirty="0" err="1"/>
                <a:t>きりま</a:t>
              </a:r>
              <a:r>
                <a:rPr lang="en-GB" b="1" dirty="0" err="1">
                  <a:solidFill>
                    <a:schemeClr val="accent6"/>
                  </a:solidFill>
                </a:rPr>
                <a:t>した</a:t>
              </a:r>
              <a:r>
                <a:rPr lang="ja-JP" altLang="en-US" sz="1350" dirty="0">
                  <a:solidFill>
                    <a:srgbClr val="000000"/>
                  </a:solidFill>
                </a:rPr>
                <a:t> 。</a:t>
              </a:r>
              <a:r>
                <a:rPr lang="en-GB" sz="1350" dirty="0"/>
                <a:t> (</a:t>
              </a:r>
              <a:r>
                <a:rPr lang="en-GB" sz="1350" dirty="0" err="1">
                  <a:solidFill>
                    <a:schemeClr val="accent2"/>
                  </a:solidFill>
                </a:rPr>
                <a:t>omoi</a:t>
              </a:r>
              <a:r>
                <a:rPr lang="en-GB" sz="1350" dirty="0"/>
                <a:t> </a:t>
              </a:r>
              <a:r>
                <a:rPr lang="en-GB" sz="1350" dirty="0" err="1"/>
                <a:t>momo</a:t>
              </a:r>
              <a:r>
                <a:rPr lang="en-GB" sz="1350" dirty="0"/>
                <a:t> </a:t>
              </a:r>
              <a:r>
                <a:rPr lang="en-GB" sz="1350" dirty="0">
                  <a:solidFill>
                    <a:schemeClr val="accent1">
                      <a:lumMod val="75000"/>
                    </a:schemeClr>
                  </a:solidFill>
                </a:rPr>
                <a:t>wo</a:t>
              </a:r>
              <a:r>
                <a:rPr lang="en-GB" sz="1350" dirty="0"/>
                <a:t> 	      </a:t>
              </a:r>
              <a:r>
                <a:rPr lang="en-GB" sz="1350" dirty="0">
                  <a:solidFill>
                    <a:schemeClr val="accent1">
                      <a:lumMod val="75000"/>
                    </a:schemeClr>
                  </a:solidFill>
                </a:rPr>
                <a:t>de</a:t>
              </a:r>
              <a:r>
                <a:rPr lang="en-GB" sz="1350" dirty="0"/>
                <a:t> </a:t>
              </a:r>
              <a:r>
                <a:rPr lang="en-GB" sz="1350" dirty="0" err="1"/>
                <a:t>kirima</a:t>
              </a:r>
              <a:r>
                <a:rPr lang="en-GB" sz="1350" dirty="0" err="1">
                  <a:solidFill>
                    <a:schemeClr val="accent6"/>
                  </a:solidFill>
                </a:rPr>
                <a:t>shita</a:t>
              </a:r>
              <a:r>
                <a:rPr lang="en-GB" sz="1350" dirty="0"/>
                <a:t>)</a:t>
              </a:r>
              <a:endParaRPr lang="en-GB" b="1" dirty="0"/>
            </a:p>
          </p:txBody>
        </p:sp>
        <p:sp>
          <p:nvSpPr>
            <p:cNvPr id="21" name="TextBox 20"/>
            <p:cNvSpPr txBox="1"/>
            <p:nvPr/>
          </p:nvSpPr>
          <p:spPr>
            <a:xfrm>
              <a:off x="620417" y="2932674"/>
              <a:ext cx="492016"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C</a:t>
              </a:r>
            </a:p>
          </p:txBody>
        </p:sp>
      </p:grpSp>
      <p:grpSp>
        <p:nvGrpSpPr>
          <p:cNvPr id="27" name="Group 26"/>
          <p:cNvGrpSpPr/>
          <p:nvPr/>
        </p:nvGrpSpPr>
        <p:grpSpPr>
          <a:xfrm>
            <a:off x="441664" y="3946970"/>
            <a:ext cx="3554899" cy="646331"/>
            <a:chOff x="588885" y="4119626"/>
            <a:chExt cx="4739865" cy="861775"/>
          </a:xfrm>
        </p:grpSpPr>
        <p:sp>
          <p:nvSpPr>
            <p:cNvPr id="12" name="Rectangle 11"/>
            <p:cNvSpPr/>
            <p:nvPr/>
          </p:nvSpPr>
          <p:spPr>
            <a:xfrm>
              <a:off x="1155984" y="4119626"/>
              <a:ext cx="4172766" cy="861775"/>
            </a:xfrm>
            <a:prstGeom prst="rect">
              <a:avLst/>
            </a:prstGeom>
          </p:spPr>
          <p:txBody>
            <a:bodyPr wrap="none">
              <a:spAutoFit/>
            </a:bodyPr>
            <a:lstStyle/>
            <a:p>
              <a:r>
                <a:rPr lang="en-GB" b="1" dirty="0"/>
                <a:t>- </a:t>
              </a:r>
              <a:r>
                <a:rPr lang="en-GB" b="1" dirty="0" err="1"/>
                <a:t>いってきます</a:t>
              </a:r>
              <a:r>
                <a:rPr lang="en-GB" b="1" dirty="0"/>
                <a:t> ! </a:t>
              </a:r>
              <a:r>
                <a:rPr lang="en-GB" sz="1350" dirty="0"/>
                <a:t>(</a:t>
              </a:r>
              <a:r>
                <a:rPr lang="en-GB" sz="1350" dirty="0" err="1"/>
                <a:t>ittekimasu</a:t>
              </a:r>
              <a:r>
                <a:rPr lang="en-GB" sz="1350" dirty="0"/>
                <a:t>)</a:t>
              </a:r>
              <a:endParaRPr lang="en-GB" b="1" dirty="0"/>
            </a:p>
            <a:p>
              <a:r>
                <a:rPr lang="en-GB" b="1" dirty="0"/>
                <a:t>- </a:t>
              </a:r>
              <a:r>
                <a:rPr lang="en-GB" b="1" dirty="0" err="1"/>
                <a:t>いってらっしゃい</a:t>
              </a:r>
              <a:r>
                <a:rPr lang="en-GB" b="1" dirty="0"/>
                <a:t>! </a:t>
              </a:r>
              <a:r>
                <a:rPr lang="en-GB" sz="1350" dirty="0"/>
                <a:t>(</a:t>
              </a:r>
              <a:r>
                <a:rPr lang="en-GB" sz="1350" dirty="0" err="1"/>
                <a:t>itterasshai</a:t>
              </a:r>
              <a:r>
                <a:rPr lang="en-GB" sz="1350" dirty="0"/>
                <a:t>)</a:t>
              </a:r>
              <a:endParaRPr lang="en-GB" b="1" dirty="0"/>
            </a:p>
          </p:txBody>
        </p:sp>
        <p:sp>
          <p:nvSpPr>
            <p:cNvPr id="22" name="TextBox 21"/>
            <p:cNvSpPr txBox="1"/>
            <p:nvPr/>
          </p:nvSpPr>
          <p:spPr>
            <a:xfrm>
              <a:off x="588885" y="4211958"/>
              <a:ext cx="530488"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D</a:t>
              </a:r>
            </a:p>
          </p:txBody>
        </p:sp>
      </p:grpSp>
      <p:grpSp>
        <p:nvGrpSpPr>
          <p:cNvPr id="28" name="Group 27"/>
          <p:cNvGrpSpPr/>
          <p:nvPr/>
        </p:nvGrpSpPr>
        <p:grpSpPr>
          <a:xfrm>
            <a:off x="465313" y="4979113"/>
            <a:ext cx="4731322" cy="507831"/>
            <a:chOff x="620417" y="5495813"/>
            <a:chExt cx="6308429" cy="677108"/>
          </a:xfrm>
        </p:grpSpPr>
        <p:sp>
          <p:nvSpPr>
            <p:cNvPr id="13" name="Rectangle 12"/>
            <p:cNvSpPr/>
            <p:nvPr/>
          </p:nvSpPr>
          <p:spPr>
            <a:xfrm>
              <a:off x="1155984" y="5588146"/>
              <a:ext cx="5772862" cy="492443"/>
            </a:xfrm>
            <a:prstGeom prst="rect">
              <a:avLst/>
            </a:prstGeom>
          </p:spPr>
          <p:txBody>
            <a:bodyPr wrap="none">
              <a:spAutoFit/>
            </a:bodyPr>
            <a:lstStyle/>
            <a:p>
              <a:r>
                <a:rPr lang="en-GB" b="1" dirty="0"/>
                <a:t>-</a:t>
              </a:r>
              <a:r>
                <a:rPr lang="en-GB" b="1" dirty="0" err="1"/>
                <a:t>もも</a:t>
              </a:r>
              <a:r>
                <a:rPr lang="en-GB" b="1" dirty="0">
                  <a:solidFill>
                    <a:schemeClr val="accent1">
                      <a:lumMod val="75000"/>
                    </a:schemeClr>
                  </a:solidFill>
                </a:rPr>
                <a:t> を</a:t>
              </a:r>
              <a:r>
                <a:rPr lang="en-GB" b="1" dirty="0"/>
                <a:t> </a:t>
              </a:r>
              <a:r>
                <a:rPr lang="en-GB" b="1" dirty="0" err="1"/>
                <a:t>たべ</a:t>
              </a:r>
              <a:r>
                <a:rPr lang="ja-JP" altLang="en-US" b="1" dirty="0"/>
                <a:t> </a:t>
              </a:r>
              <a:r>
                <a:rPr lang="ja-JP" altLang="en-US" b="1" dirty="0">
                  <a:solidFill>
                    <a:schemeClr val="accent6"/>
                  </a:solidFill>
                </a:rPr>
                <a:t>たい</a:t>
              </a:r>
              <a:r>
                <a:rPr lang="ja-JP" altLang="en-US" b="1" dirty="0"/>
                <a:t>で</a:t>
              </a:r>
              <a:r>
                <a:rPr lang="en-GB" b="1" dirty="0"/>
                <a:t>す</a:t>
              </a:r>
              <a:r>
                <a:rPr lang="ja-JP" altLang="en-US" sz="1350" dirty="0">
                  <a:solidFill>
                    <a:srgbClr val="000000"/>
                  </a:solidFill>
                </a:rPr>
                <a:t>。 </a:t>
              </a:r>
              <a:r>
                <a:rPr lang="en-GB" sz="1350" dirty="0"/>
                <a:t>(</a:t>
              </a:r>
              <a:r>
                <a:rPr lang="en-GB" sz="1350" dirty="0" err="1"/>
                <a:t>momo</a:t>
              </a:r>
              <a:r>
                <a:rPr lang="en-GB" sz="1350" dirty="0"/>
                <a:t> </a:t>
              </a:r>
              <a:r>
                <a:rPr lang="en-GB" sz="1350" dirty="0">
                  <a:solidFill>
                    <a:schemeClr val="accent1">
                      <a:lumMod val="75000"/>
                    </a:schemeClr>
                  </a:solidFill>
                </a:rPr>
                <a:t>wo</a:t>
              </a:r>
              <a:r>
                <a:rPr lang="en-GB" sz="1350" dirty="0"/>
                <a:t> </a:t>
              </a:r>
              <a:r>
                <a:rPr lang="en-GB" sz="1350" dirty="0" err="1"/>
                <a:t>tabe</a:t>
              </a:r>
              <a:r>
                <a:rPr lang="en-GB" sz="1350" dirty="0" err="1">
                  <a:solidFill>
                    <a:schemeClr val="accent6"/>
                  </a:solidFill>
                </a:rPr>
                <a:t>tai</a:t>
              </a:r>
              <a:r>
                <a:rPr lang="en-GB" sz="1350" dirty="0">
                  <a:solidFill>
                    <a:schemeClr val="accent6"/>
                  </a:solidFill>
                </a:rPr>
                <a:t> </a:t>
              </a:r>
              <a:r>
                <a:rPr lang="en-GB" sz="1350" dirty="0" err="1"/>
                <a:t>desu</a:t>
              </a:r>
              <a:r>
                <a:rPr lang="en-GB" sz="1350" dirty="0"/>
                <a:t>)</a:t>
              </a:r>
              <a:endParaRPr lang="en-GB" b="1" dirty="0"/>
            </a:p>
          </p:txBody>
        </p:sp>
        <p:sp>
          <p:nvSpPr>
            <p:cNvPr id="23" name="TextBox 22"/>
            <p:cNvSpPr txBox="1"/>
            <p:nvPr/>
          </p:nvSpPr>
          <p:spPr>
            <a:xfrm>
              <a:off x="620417" y="5495813"/>
              <a:ext cx="470643"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E</a:t>
              </a:r>
            </a:p>
          </p:txBody>
        </p:sp>
      </p:grpSp>
      <p:sp>
        <p:nvSpPr>
          <p:cNvPr id="3" name="Rectangle 2"/>
          <p:cNvSpPr/>
          <p:nvPr/>
        </p:nvSpPr>
        <p:spPr>
          <a:xfrm>
            <a:off x="5951770" y="3247739"/>
            <a:ext cx="587828" cy="17145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15736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0401" y="1070465"/>
            <a:ext cx="8598167" cy="4712373"/>
            <a:chOff x="391323" y="260841"/>
            <a:chExt cx="11464222" cy="6283164"/>
          </a:xfrm>
        </p:grpSpPr>
        <p:grpSp>
          <p:nvGrpSpPr>
            <p:cNvPr id="19" name="Group 18"/>
            <p:cNvGrpSpPr/>
            <p:nvPr/>
          </p:nvGrpSpPr>
          <p:grpSpPr>
            <a:xfrm>
              <a:off x="956595" y="3575713"/>
              <a:ext cx="10898950" cy="2968292"/>
              <a:chOff x="300106" y="3575713"/>
              <a:chExt cx="10898950" cy="2968292"/>
            </a:xfrm>
          </p:grpSpPr>
          <p:grpSp>
            <p:nvGrpSpPr>
              <p:cNvPr id="17" name="Group 16"/>
              <p:cNvGrpSpPr/>
              <p:nvPr/>
            </p:nvGrpSpPr>
            <p:grpSpPr>
              <a:xfrm>
                <a:off x="7444388" y="3575713"/>
                <a:ext cx="3754668" cy="2927059"/>
                <a:chOff x="7444388" y="3575713"/>
                <a:chExt cx="3754668" cy="2927059"/>
              </a:xfrm>
            </p:grpSpPr>
            <p:sp>
              <p:nvSpPr>
                <p:cNvPr id="9" name="TextBox 8"/>
                <p:cNvSpPr txBox="1"/>
                <p:nvPr/>
              </p:nvSpPr>
              <p:spPr>
                <a:xfrm>
                  <a:off x="7444388" y="3575713"/>
                  <a:ext cx="712161"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10</a:t>
                  </a:r>
                </a:p>
              </p:txBody>
            </p:sp>
            <p:pic>
              <p:nvPicPr>
                <p:cNvPr id="10" name="Picture 2" descr="http://haikugirl.files.wordpress.com/2011/09/img_0007.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970" y="3587436"/>
                  <a:ext cx="3095086" cy="291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3685508" y="3587436"/>
                <a:ext cx="3625901" cy="2939192"/>
                <a:chOff x="2926459" y="3557746"/>
                <a:chExt cx="3625901" cy="2939192"/>
              </a:xfrm>
            </p:grpSpPr>
            <p:sp>
              <p:nvSpPr>
                <p:cNvPr id="8" name="TextBox 7"/>
                <p:cNvSpPr txBox="1"/>
                <p:nvPr/>
              </p:nvSpPr>
              <p:spPr>
                <a:xfrm>
                  <a:off x="2926459" y="3557746"/>
                  <a:ext cx="479192"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9</a:t>
                  </a:r>
                </a:p>
              </p:txBody>
            </p:sp>
            <p:pic>
              <p:nvPicPr>
                <p:cNvPr id="13" name="Picture 2" descr="http://haikugirl.files.wordpress.com/2011/09/img_0012.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119" y="3575123"/>
                  <a:ext cx="3078241" cy="2921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18" name="Picture 2" descr="http://haikugirl.files.wordpress.com/2011/09/img_0005.jpg?w=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06" y="3604813"/>
                <a:ext cx="3120413" cy="2939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391323" y="3575714"/>
              <a:ext cx="479192"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8</a:t>
              </a:r>
            </a:p>
          </p:txBody>
        </p:sp>
        <p:grpSp>
          <p:nvGrpSpPr>
            <p:cNvPr id="24" name="Group 23"/>
            <p:cNvGrpSpPr/>
            <p:nvPr/>
          </p:nvGrpSpPr>
          <p:grpSpPr>
            <a:xfrm>
              <a:off x="391323" y="260841"/>
              <a:ext cx="11453483" cy="2963006"/>
              <a:chOff x="391323" y="260841"/>
              <a:chExt cx="11453483" cy="2963006"/>
            </a:xfrm>
          </p:grpSpPr>
          <p:grpSp>
            <p:nvGrpSpPr>
              <p:cNvPr id="16" name="Group 15"/>
              <p:cNvGrpSpPr/>
              <p:nvPr/>
            </p:nvGrpSpPr>
            <p:grpSpPr>
              <a:xfrm>
                <a:off x="4347615" y="298735"/>
                <a:ext cx="3620283" cy="2925111"/>
                <a:chOff x="5259351" y="333905"/>
                <a:chExt cx="3620283" cy="2925111"/>
              </a:xfrm>
            </p:grpSpPr>
            <p:sp>
              <p:nvSpPr>
                <p:cNvPr id="7" name="TextBox 6"/>
                <p:cNvSpPr txBox="1"/>
                <p:nvPr/>
              </p:nvSpPr>
              <p:spPr>
                <a:xfrm>
                  <a:off x="5259351" y="333905"/>
                  <a:ext cx="479192"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6</a:t>
                  </a:r>
                </a:p>
              </p:txBody>
            </p:sp>
            <p:pic>
              <p:nvPicPr>
                <p:cNvPr id="11" name="Picture 4" descr="http://haikugirl.files.wordpress.com/2011/09/img_0008.jpg?w=5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2335" y="343680"/>
                  <a:ext cx="3077299" cy="291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391323" y="260841"/>
                <a:ext cx="3661917" cy="2963005"/>
                <a:chOff x="558391" y="298735"/>
                <a:chExt cx="3661917" cy="2963005"/>
              </a:xfrm>
            </p:grpSpPr>
            <p:sp>
              <p:nvSpPr>
                <p:cNvPr id="6" name="TextBox 5"/>
                <p:cNvSpPr txBox="1"/>
                <p:nvPr/>
              </p:nvSpPr>
              <p:spPr>
                <a:xfrm>
                  <a:off x="558391" y="298735"/>
                  <a:ext cx="479192"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5</a:t>
                  </a:r>
                </a:p>
              </p:txBody>
            </p:sp>
            <p:pic>
              <p:nvPicPr>
                <p:cNvPr id="12" name="Picture 2" descr="http://haikugirl.files.wordpress.com/2011/09/img_0009.jpg?w=5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434" y="320230"/>
                  <a:ext cx="3122874" cy="2941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22" name="Picture 4" descr="http://haikugirl.files.wordpress.com/2011/09/img_0006.jpg?w=5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3391" y="308511"/>
                <a:ext cx="3071415" cy="2915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227946" y="287013"/>
                <a:ext cx="479192"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7</a:t>
                </a:r>
              </a:p>
            </p:txBody>
          </p:sp>
        </p:grpSp>
      </p:grpSp>
    </p:spTree>
    <p:extLst>
      <p:ext uri="{BB962C8B-B14F-4D97-AF65-F5344CB8AC3E}">
        <p14:creationId xmlns:p14="http://schemas.microsoft.com/office/powerpoint/2010/main" val="1001865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thumb/d/df/Japanese_Fairy_Book_-_Ozaki_-_247.png/220px-Japanese_Fairy_Book_-_Ozaki_-_24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56" y="4629150"/>
            <a:ext cx="1455644" cy="139609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416177" y="1001724"/>
            <a:ext cx="622927" cy="3561552"/>
            <a:chOff x="10986163" y="208396"/>
            <a:chExt cx="1051121" cy="6356453"/>
          </a:xfrm>
        </p:grpSpPr>
        <p:sp>
          <p:nvSpPr>
            <p:cNvPr id="5" name="Rectangle 4"/>
            <p:cNvSpPr/>
            <p:nvPr/>
          </p:nvSpPr>
          <p:spPr>
            <a:xfrm>
              <a:off x="10986163" y="208396"/>
              <a:ext cx="1051121" cy="6356453"/>
            </a:xfrm>
            <a:prstGeom prst="rect">
              <a:avLst/>
            </a:prstGeom>
            <a:solidFill>
              <a:schemeClr val="accent4">
                <a:lumMod val="20000"/>
                <a:lumOff val="80000"/>
              </a:schemeClr>
            </a:solidFill>
          </p:spPr>
          <p:txBody>
            <a:bodyPr vert="wordArtVert" wrap="none">
              <a:spAutoFit/>
            </a:bodyPr>
            <a:lstStyle/>
            <a:p>
              <a:r>
                <a:rPr lang="en-GB" sz="2400" dirty="0" err="1"/>
                <a:t>むかし</a:t>
              </a:r>
              <a:r>
                <a:rPr lang="en-GB" sz="2400" dirty="0"/>
                <a:t> </a:t>
              </a:r>
              <a:r>
                <a:rPr lang="ja-JP" altLang="en-US" sz="2400" dirty="0"/>
                <a:t>むかし</a:t>
              </a:r>
              <a:r>
                <a:rPr lang="en-GB" altLang="ja-JP" sz="2400" dirty="0"/>
                <a:t>  </a:t>
              </a:r>
            </a:p>
          </p:txBody>
        </p:sp>
        <p:cxnSp>
          <p:nvCxnSpPr>
            <p:cNvPr id="6" name="Straight Connector 5"/>
            <p:cNvCxnSpPr/>
            <p:nvPr/>
          </p:nvCxnSpPr>
          <p:spPr>
            <a:xfrm>
              <a:off x="11833395" y="2356144"/>
              <a:ext cx="126124" cy="1510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1414238" y="5563206"/>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p:cNvSpPr/>
            <p:nvPr/>
          </p:nvSpPr>
          <p:spPr>
            <a:xfrm>
              <a:off x="11408990" y="5305702"/>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p:nvSpPr>
          <p:spPr>
            <a:xfrm>
              <a:off x="11404791" y="5831306"/>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9" name="Group 28"/>
          <p:cNvGrpSpPr/>
          <p:nvPr/>
        </p:nvGrpSpPr>
        <p:grpSpPr>
          <a:xfrm>
            <a:off x="465313" y="1124893"/>
            <a:ext cx="6779383" cy="507831"/>
            <a:chOff x="620417" y="356857"/>
            <a:chExt cx="9039177" cy="677108"/>
          </a:xfrm>
        </p:grpSpPr>
        <p:sp>
          <p:nvSpPr>
            <p:cNvPr id="12" name="Rectangle 11"/>
            <p:cNvSpPr/>
            <p:nvPr/>
          </p:nvSpPr>
          <p:spPr>
            <a:xfrm>
              <a:off x="1182486" y="452729"/>
              <a:ext cx="8477108" cy="492443"/>
            </a:xfrm>
            <a:prstGeom prst="rect">
              <a:avLst/>
            </a:prstGeom>
          </p:spPr>
          <p:txBody>
            <a:bodyPr wrap="none">
              <a:spAutoFit/>
            </a:bodyPr>
            <a:lstStyle/>
            <a:p>
              <a:r>
                <a:rPr lang="en-GB" altLang="ja-JP" b="1" dirty="0"/>
                <a:t>- </a:t>
              </a:r>
              <a:r>
                <a:rPr lang="en-GB" b="1" dirty="0" err="1"/>
                <a:t>ふね</a:t>
              </a:r>
              <a:r>
                <a:rPr lang="en-GB" b="1" dirty="0"/>
                <a:t> </a:t>
              </a:r>
              <a:r>
                <a:rPr lang="ja-JP" altLang="en-US" b="1" dirty="0">
                  <a:solidFill>
                    <a:schemeClr val="accent1">
                      <a:lumMod val="75000"/>
                    </a:schemeClr>
                  </a:solidFill>
                </a:rPr>
                <a:t>で </a:t>
              </a:r>
              <a:r>
                <a:rPr lang="ja-JP" altLang="en-US" b="1" dirty="0"/>
                <a:t>オニガシマ </a:t>
              </a:r>
              <a:r>
                <a:rPr lang="ja-JP" altLang="en-US" b="1" dirty="0">
                  <a:solidFill>
                    <a:schemeClr val="accent1">
                      <a:lumMod val="75000"/>
                    </a:schemeClr>
                  </a:solidFill>
                </a:rPr>
                <a:t>に </a:t>
              </a:r>
              <a:r>
                <a:rPr lang="ja-JP" altLang="en-US" b="1" dirty="0"/>
                <a:t>いきま</a:t>
              </a:r>
              <a:r>
                <a:rPr lang="ja-JP" altLang="en-US" b="1" dirty="0">
                  <a:solidFill>
                    <a:schemeClr val="accent6"/>
                  </a:solidFill>
                </a:rPr>
                <a:t>しょう</a:t>
              </a:r>
              <a:r>
                <a:rPr lang="en-GB" b="1" dirty="0"/>
                <a:t>! </a:t>
              </a:r>
              <a:r>
                <a:rPr lang="en-GB" sz="1350" dirty="0"/>
                <a:t>(</a:t>
              </a:r>
              <a:r>
                <a:rPr lang="en-GB" sz="1350" dirty="0" err="1"/>
                <a:t>fune</a:t>
              </a:r>
              <a:r>
                <a:rPr lang="en-GB" sz="1350" dirty="0"/>
                <a:t> </a:t>
              </a:r>
              <a:r>
                <a:rPr lang="en-GB" sz="1350" dirty="0">
                  <a:solidFill>
                    <a:schemeClr val="accent1">
                      <a:lumMod val="75000"/>
                    </a:schemeClr>
                  </a:solidFill>
                </a:rPr>
                <a:t>de </a:t>
              </a:r>
              <a:r>
                <a:rPr lang="en-GB" sz="1350" dirty="0"/>
                <a:t>ONIGASHIMA </a:t>
              </a:r>
              <a:r>
                <a:rPr lang="en-GB" sz="1350" dirty="0" err="1">
                  <a:solidFill>
                    <a:schemeClr val="accent1">
                      <a:lumMod val="75000"/>
                    </a:schemeClr>
                  </a:solidFill>
                </a:rPr>
                <a:t>ni</a:t>
              </a:r>
              <a:r>
                <a:rPr lang="en-GB" sz="1350" dirty="0"/>
                <a:t> </a:t>
              </a:r>
              <a:r>
                <a:rPr lang="en-GB" sz="1350" dirty="0" err="1"/>
                <a:t>ikima</a:t>
              </a:r>
              <a:r>
                <a:rPr lang="en-GB" sz="1350" dirty="0" err="1">
                  <a:solidFill>
                    <a:schemeClr val="accent6"/>
                  </a:solidFill>
                </a:rPr>
                <a:t>shou</a:t>
              </a:r>
              <a:r>
                <a:rPr lang="en-GB" sz="1350" dirty="0"/>
                <a:t>!)</a:t>
              </a:r>
              <a:endParaRPr lang="en-GB" b="1" dirty="0"/>
            </a:p>
          </p:txBody>
        </p:sp>
        <p:sp>
          <p:nvSpPr>
            <p:cNvPr id="19" name="TextBox 18"/>
            <p:cNvSpPr txBox="1"/>
            <p:nvPr/>
          </p:nvSpPr>
          <p:spPr>
            <a:xfrm>
              <a:off x="620417" y="356857"/>
              <a:ext cx="457819"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F</a:t>
              </a:r>
            </a:p>
          </p:txBody>
        </p:sp>
      </p:grpSp>
      <p:grpSp>
        <p:nvGrpSpPr>
          <p:cNvPr id="28" name="Group 27"/>
          <p:cNvGrpSpPr/>
          <p:nvPr/>
        </p:nvGrpSpPr>
        <p:grpSpPr>
          <a:xfrm>
            <a:off x="419839" y="1779195"/>
            <a:ext cx="8185165" cy="1041535"/>
            <a:chOff x="559785" y="1463175"/>
            <a:chExt cx="10913553" cy="1388712"/>
          </a:xfrm>
        </p:grpSpPr>
        <p:grpSp>
          <p:nvGrpSpPr>
            <p:cNvPr id="16" name="Group 15"/>
            <p:cNvGrpSpPr/>
            <p:nvPr/>
          </p:nvGrpSpPr>
          <p:grpSpPr>
            <a:xfrm>
              <a:off x="1155983" y="1463175"/>
              <a:ext cx="10317355" cy="1388712"/>
              <a:chOff x="1456507" y="1293731"/>
              <a:chExt cx="10317355" cy="1388712"/>
            </a:xfrm>
          </p:grpSpPr>
          <p:sp>
            <p:nvSpPr>
              <p:cNvPr id="10" name="Rectangle 9"/>
              <p:cNvSpPr/>
              <p:nvPr/>
            </p:nvSpPr>
            <p:spPr>
              <a:xfrm>
                <a:off x="1483010" y="1293731"/>
                <a:ext cx="5365487" cy="492442"/>
              </a:xfrm>
              <a:prstGeom prst="rect">
                <a:avLst/>
              </a:prstGeom>
            </p:spPr>
            <p:txBody>
              <a:bodyPr wrap="none">
                <a:spAutoFit/>
              </a:bodyPr>
              <a:lstStyle/>
              <a:p>
                <a:r>
                  <a:rPr lang="en-GB" altLang="ja-JP" b="1" dirty="0"/>
                  <a:t>- </a:t>
                </a:r>
                <a:r>
                  <a:rPr lang="ja-JP" altLang="en-US" b="1" dirty="0"/>
                  <a:t>こんにちは  いぬ さん</a:t>
                </a:r>
                <a:r>
                  <a:rPr lang="ja-JP" altLang="en-US" sz="1350" dirty="0">
                    <a:solidFill>
                      <a:srgbClr val="000000"/>
                    </a:solidFill>
                  </a:rPr>
                  <a:t>。</a:t>
                </a:r>
                <a:r>
                  <a:rPr lang="en-GB" altLang="ja-JP" sz="1350" dirty="0"/>
                  <a:t>(konnichiwa, INU san)</a:t>
                </a:r>
                <a:endParaRPr lang="en-GB" dirty="0"/>
              </a:p>
            </p:txBody>
          </p:sp>
          <p:sp>
            <p:nvSpPr>
              <p:cNvPr id="11" name="Rectangle 10"/>
              <p:cNvSpPr/>
              <p:nvPr/>
            </p:nvSpPr>
            <p:spPr>
              <a:xfrm>
                <a:off x="1456507" y="1820669"/>
                <a:ext cx="10317355" cy="861774"/>
              </a:xfrm>
              <a:prstGeom prst="rect">
                <a:avLst/>
              </a:prstGeom>
            </p:spPr>
            <p:txBody>
              <a:bodyPr wrap="none">
                <a:spAutoFit/>
              </a:bodyPr>
              <a:lstStyle/>
              <a:p>
                <a:r>
                  <a:rPr lang="en-GB" altLang="ja-JP" b="1" dirty="0"/>
                  <a:t>- </a:t>
                </a:r>
                <a:r>
                  <a:rPr lang="ja-JP" altLang="en-US" b="1" dirty="0"/>
                  <a:t>こんにちは </a:t>
                </a:r>
                <a:r>
                  <a:rPr lang="en-GB" b="1" dirty="0" err="1"/>
                  <a:t>ももたろう</a:t>
                </a:r>
                <a:r>
                  <a:rPr lang="ja-JP" altLang="en-US" b="1" dirty="0"/>
                  <a:t>さん</a:t>
                </a:r>
                <a:r>
                  <a:rPr lang="ja-JP" altLang="en-US" dirty="0">
                    <a:solidFill>
                      <a:srgbClr val="000000"/>
                    </a:solidFill>
                  </a:rPr>
                  <a:t>。</a:t>
                </a:r>
                <a:r>
                  <a:rPr lang="ja-JP" altLang="en-US" b="1" dirty="0"/>
                  <a:t> </a:t>
                </a:r>
                <a:r>
                  <a:rPr lang="en-GB" b="1" dirty="0" err="1"/>
                  <a:t>きびだんご</a:t>
                </a:r>
                <a:r>
                  <a:rPr lang="en-GB" b="1" dirty="0"/>
                  <a:t> </a:t>
                </a:r>
                <a:r>
                  <a:rPr lang="ja-JP" altLang="en-US" b="1" dirty="0">
                    <a:solidFill>
                      <a:srgbClr val="000000"/>
                    </a:solidFill>
                  </a:rPr>
                  <a:t>が</a:t>
                </a:r>
                <a:r>
                  <a:rPr lang="en-US" altLang="ja-JP" b="1" dirty="0">
                    <a:solidFill>
                      <a:srgbClr val="000000"/>
                    </a:solidFill>
                  </a:rPr>
                  <a:t> </a:t>
                </a:r>
                <a:r>
                  <a:rPr lang="ja-JP" altLang="en-US" b="1" dirty="0">
                    <a:solidFill>
                      <a:srgbClr val="7030A0"/>
                    </a:solidFill>
                  </a:rPr>
                  <a:t>ほしい</a:t>
                </a:r>
                <a:r>
                  <a:rPr lang="en-US" altLang="ja-JP" b="1" dirty="0">
                    <a:solidFill>
                      <a:srgbClr val="FF0000"/>
                    </a:solidFill>
                  </a:rPr>
                  <a:t> </a:t>
                </a:r>
                <a:r>
                  <a:rPr lang="ja-JP" altLang="en-US" b="1" dirty="0">
                    <a:solidFill>
                      <a:srgbClr val="000000"/>
                    </a:solidFill>
                  </a:rPr>
                  <a:t>です</a:t>
                </a:r>
                <a:r>
                  <a:rPr lang="ja-JP" altLang="en-US" dirty="0">
                    <a:solidFill>
                      <a:srgbClr val="000000"/>
                    </a:solidFill>
                  </a:rPr>
                  <a:t>。</a:t>
                </a:r>
                <a:r>
                  <a:rPr lang="ja-JP" altLang="en-US" b="1" dirty="0">
                    <a:solidFill>
                      <a:srgbClr val="FF0000"/>
                    </a:solidFill>
                  </a:rPr>
                  <a:t>いっこ</a:t>
                </a:r>
                <a:r>
                  <a:rPr lang="ja-JP" altLang="en-US" b="1" dirty="0"/>
                  <a:t> </a:t>
                </a:r>
                <a:r>
                  <a:rPr lang="en-GB" b="1" dirty="0" err="1"/>
                  <a:t>ください</a:t>
                </a:r>
                <a:r>
                  <a:rPr lang="ja-JP" altLang="en-US" dirty="0">
                    <a:solidFill>
                      <a:srgbClr val="000000"/>
                    </a:solidFill>
                  </a:rPr>
                  <a:t> 。</a:t>
                </a:r>
                <a:endParaRPr lang="en-GB" b="1" dirty="0"/>
              </a:p>
              <a:p>
                <a:r>
                  <a:rPr lang="ja-JP" altLang="en-US" b="1" dirty="0"/>
                  <a:t> </a:t>
                </a:r>
                <a:r>
                  <a:rPr lang="en-GB" sz="1350" dirty="0"/>
                  <a:t>(konnichiwa MOMOTAROU san. </a:t>
                </a:r>
                <a:r>
                  <a:rPr lang="en-GB" sz="1350" dirty="0" err="1"/>
                  <a:t>kibidango</a:t>
                </a:r>
                <a:r>
                  <a:rPr lang="en-GB" sz="1350" dirty="0"/>
                  <a:t> </a:t>
                </a:r>
                <a:r>
                  <a:rPr lang="en-GB" sz="1350" dirty="0" err="1"/>
                  <a:t>ga</a:t>
                </a:r>
                <a:r>
                  <a:rPr lang="en-GB" sz="1350" dirty="0"/>
                  <a:t> </a:t>
                </a:r>
                <a:r>
                  <a:rPr lang="en-GB" sz="1350" dirty="0" err="1"/>
                  <a:t>hoshii</a:t>
                </a:r>
                <a:r>
                  <a:rPr lang="en-GB" sz="1350" dirty="0"/>
                  <a:t> </a:t>
                </a:r>
                <a:r>
                  <a:rPr lang="en-GB" sz="1350" dirty="0" err="1"/>
                  <a:t>desu</a:t>
                </a:r>
                <a:r>
                  <a:rPr lang="en-GB" sz="1350" dirty="0"/>
                  <a:t>. </a:t>
                </a:r>
                <a:r>
                  <a:rPr lang="en-GB" sz="1350" dirty="0" err="1">
                    <a:solidFill>
                      <a:srgbClr val="FF0000"/>
                    </a:solidFill>
                  </a:rPr>
                  <a:t>ikko</a:t>
                </a:r>
                <a:r>
                  <a:rPr lang="en-GB" sz="1350" dirty="0"/>
                  <a:t> </a:t>
                </a:r>
                <a:r>
                  <a:rPr lang="en-GB" sz="1350" dirty="0" err="1"/>
                  <a:t>kudasai</a:t>
                </a:r>
                <a:r>
                  <a:rPr lang="en-GB" sz="1350" dirty="0"/>
                  <a:t>)</a:t>
                </a:r>
                <a:endParaRPr lang="en-GB" sz="1350" b="1" dirty="0"/>
              </a:p>
            </p:txBody>
          </p:sp>
        </p:grpSp>
        <p:sp>
          <p:nvSpPr>
            <p:cNvPr id="20" name="TextBox 19"/>
            <p:cNvSpPr txBox="1"/>
            <p:nvPr/>
          </p:nvSpPr>
          <p:spPr>
            <a:xfrm>
              <a:off x="559785" y="1634310"/>
              <a:ext cx="536899" cy="677107"/>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G</a:t>
              </a:r>
            </a:p>
          </p:txBody>
        </p:sp>
      </p:grpSp>
      <p:grpSp>
        <p:nvGrpSpPr>
          <p:cNvPr id="3" name="Group 2"/>
          <p:cNvGrpSpPr/>
          <p:nvPr/>
        </p:nvGrpSpPr>
        <p:grpSpPr>
          <a:xfrm>
            <a:off x="419839" y="2948440"/>
            <a:ext cx="7171429" cy="507831"/>
            <a:chOff x="545075" y="3117296"/>
            <a:chExt cx="9561905" cy="677108"/>
          </a:xfrm>
        </p:grpSpPr>
        <p:sp>
          <p:nvSpPr>
            <p:cNvPr id="14" name="Rectangle 13"/>
            <p:cNvSpPr/>
            <p:nvPr/>
          </p:nvSpPr>
          <p:spPr>
            <a:xfrm>
              <a:off x="1155983" y="3209629"/>
              <a:ext cx="8950997" cy="492443"/>
            </a:xfrm>
            <a:prstGeom prst="rect">
              <a:avLst/>
            </a:prstGeom>
          </p:spPr>
          <p:txBody>
            <a:bodyPr wrap="none">
              <a:spAutoFit/>
            </a:bodyPr>
            <a:lstStyle/>
            <a:p>
              <a:r>
                <a:rPr lang="en-GB" altLang="ja-JP" b="1" dirty="0"/>
                <a:t>- </a:t>
              </a:r>
              <a:r>
                <a:rPr lang="ja-JP" altLang="en-US" b="1" dirty="0"/>
                <a:t>オニガシマ </a:t>
              </a:r>
              <a:r>
                <a:rPr lang="ja-JP" altLang="en-US" b="1" dirty="0">
                  <a:solidFill>
                    <a:schemeClr val="accent1">
                      <a:lumMod val="75000"/>
                    </a:schemeClr>
                  </a:solidFill>
                </a:rPr>
                <a:t>に </a:t>
              </a:r>
              <a:r>
                <a:rPr lang="en-GB" b="1" dirty="0" err="1">
                  <a:solidFill>
                    <a:schemeClr val="accent2"/>
                  </a:solidFill>
                </a:rPr>
                <a:t>こわい</a:t>
              </a:r>
              <a:r>
                <a:rPr lang="en-GB" b="1" dirty="0"/>
                <a:t> </a:t>
              </a:r>
              <a:r>
                <a:rPr lang="en-GB" b="1" dirty="0" err="1"/>
                <a:t>おに</a:t>
              </a:r>
              <a:r>
                <a:rPr lang="en-GB" b="1" dirty="0"/>
                <a:t> </a:t>
              </a:r>
              <a:r>
                <a:rPr lang="ja-JP" altLang="en-US" b="1" dirty="0">
                  <a:solidFill>
                    <a:schemeClr val="accent1">
                      <a:lumMod val="75000"/>
                    </a:schemeClr>
                  </a:solidFill>
                </a:rPr>
                <a:t>が</a:t>
              </a:r>
              <a:r>
                <a:rPr lang="ja-JP" altLang="en-US" b="1" dirty="0"/>
                <a:t> </a:t>
              </a:r>
              <a:r>
                <a:rPr lang="en-GB" b="1" dirty="0"/>
                <a:t>い</a:t>
              </a:r>
              <a:r>
                <a:rPr lang="ja-JP" altLang="en-US" b="1" dirty="0"/>
                <a:t>ます</a:t>
              </a:r>
              <a:r>
                <a:rPr lang="ja-JP" altLang="en-US" dirty="0">
                  <a:solidFill>
                    <a:srgbClr val="000000"/>
                  </a:solidFill>
                </a:rPr>
                <a:t>。</a:t>
              </a:r>
              <a:r>
                <a:rPr lang="en-GB" altLang="ja-JP" b="1" dirty="0"/>
                <a:t> </a:t>
              </a:r>
              <a:r>
                <a:rPr lang="en-GB" sz="1350" dirty="0"/>
                <a:t>(ONIGASHIMA </a:t>
              </a:r>
              <a:r>
                <a:rPr lang="en-GB" sz="1350" dirty="0" err="1">
                  <a:solidFill>
                    <a:schemeClr val="accent1">
                      <a:lumMod val="75000"/>
                    </a:schemeClr>
                  </a:solidFill>
                </a:rPr>
                <a:t>ni</a:t>
              </a:r>
              <a:r>
                <a:rPr lang="en-GB" sz="1350" dirty="0"/>
                <a:t> </a:t>
              </a:r>
              <a:r>
                <a:rPr lang="en-GB" sz="1350" dirty="0" err="1">
                  <a:solidFill>
                    <a:schemeClr val="accent2"/>
                  </a:solidFill>
                </a:rPr>
                <a:t>kowai</a:t>
              </a:r>
              <a:r>
                <a:rPr lang="en-GB" sz="1350" dirty="0"/>
                <a:t> </a:t>
              </a:r>
              <a:r>
                <a:rPr lang="en-GB" sz="1350" dirty="0" err="1"/>
                <a:t>oni</a:t>
              </a:r>
              <a:r>
                <a:rPr lang="en-GB" sz="1350" dirty="0"/>
                <a:t> </a:t>
              </a:r>
              <a:r>
                <a:rPr lang="en-GB" sz="1350" dirty="0" err="1">
                  <a:solidFill>
                    <a:schemeClr val="accent1">
                      <a:lumMod val="75000"/>
                    </a:schemeClr>
                  </a:solidFill>
                </a:rPr>
                <a:t>ga</a:t>
              </a:r>
              <a:r>
                <a:rPr lang="en-GB" sz="1350" dirty="0"/>
                <a:t> </a:t>
              </a:r>
              <a:r>
                <a:rPr lang="en-GB" sz="1350" dirty="0" err="1"/>
                <a:t>imasu</a:t>
              </a:r>
              <a:r>
                <a:rPr lang="en-GB" sz="1350" dirty="0"/>
                <a:t>)</a:t>
              </a:r>
              <a:endParaRPr lang="en-GB" b="1" dirty="0"/>
            </a:p>
          </p:txBody>
        </p:sp>
        <p:sp>
          <p:nvSpPr>
            <p:cNvPr id="21" name="TextBox 20"/>
            <p:cNvSpPr txBox="1"/>
            <p:nvPr/>
          </p:nvSpPr>
          <p:spPr>
            <a:xfrm>
              <a:off x="545075" y="3117296"/>
              <a:ext cx="534763"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H</a:t>
              </a:r>
            </a:p>
          </p:txBody>
        </p:sp>
      </p:grpSp>
      <p:grpSp>
        <p:nvGrpSpPr>
          <p:cNvPr id="18" name="Group 17"/>
          <p:cNvGrpSpPr/>
          <p:nvPr/>
        </p:nvGrpSpPr>
        <p:grpSpPr>
          <a:xfrm>
            <a:off x="553111" y="3678630"/>
            <a:ext cx="5809358" cy="507831"/>
            <a:chOff x="714993" y="4233568"/>
            <a:chExt cx="7745811" cy="677108"/>
          </a:xfrm>
        </p:grpSpPr>
        <p:sp>
          <p:nvSpPr>
            <p:cNvPr id="15" name="Rectangle 14"/>
            <p:cNvSpPr/>
            <p:nvPr/>
          </p:nvSpPr>
          <p:spPr>
            <a:xfrm>
              <a:off x="1182486" y="4325900"/>
              <a:ext cx="7278318" cy="492443"/>
            </a:xfrm>
            <a:prstGeom prst="rect">
              <a:avLst/>
            </a:prstGeom>
          </p:spPr>
          <p:txBody>
            <a:bodyPr wrap="none">
              <a:spAutoFit/>
            </a:bodyPr>
            <a:lstStyle/>
            <a:p>
              <a:r>
                <a:rPr lang="en-GB" b="1" dirty="0"/>
                <a:t>- </a:t>
              </a:r>
              <a:r>
                <a:rPr lang="en-GB" b="1" dirty="0" err="1"/>
                <a:t>ももたろう</a:t>
              </a:r>
              <a:r>
                <a:rPr lang="en-GB" b="1" dirty="0"/>
                <a:t> </a:t>
              </a:r>
              <a:r>
                <a:rPr lang="ja-JP" altLang="en-US" b="1" dirty="0">
                  <a:solidFill>
                    <a:schemeClr val="accent1">
                      <a:lumMod val="75000"/>
                    </a:schemeClr>
                  </a:solidFill>
                </a:rPr>
                <a:t>は</a:t>
              </a:r>
              <a:r>
                <a:rPr lang="en-GB" b="1" dirty="0"/>
                <a:t> </a:t>
              </a:r>
              <a:r>
                <a:rPr lang="en-GB" b="1" dirty="0" err="1">
                  <a:solidFill>
                    <a:schemeClr val="accent2"/>
                  </a:solidFill>
                </a:rPr>
                <a:t>つよい</a:t>
              </a:r>
              <a:r>
                <a:rPr lang="en-GB" b="1" dirty="0"/>
                <a:t> </a:t>
              </a:r>
              <a:r>
                <a:rPr lang="ja-JP" altLang="en-US" b="1" dirty="0"/>
                <a:t>で</a:t>
              </a:r>
              <a:r>
                <a:rPr lang="en-GB" b="1" dirty="0"/>
                <a:t>す</a:t>
              </a:r>
              <a:r>
                <a:rPr lang="ja-JP" altLang="en-US" dirty="0">
                  <a:solidFill>
                    <a:srgbClr val="000000"/>
                  </a:solidFill>
                </a:rPr>
                <a:t> 。</a:t>
              </a:r>
              <a:r>
                <a:rPr lang="en-GB" b="1" dirty="0">
                  <a:solidFill>
                    <a:schemeClr val="accent6"/>
                  </a:solidFill>
                </a:rPr>
                <a:t> </a:t>
              </a:r>
              <a:r>
                <a:rPr lang="en-GB" sz="1350" dirty="0"/>
                <a:t>(MOMOTAROU </a:t>
              </a:r>
              <a:r>
                <a:rPr lang="en-GB" sz="1350" dirty="0" err="1">
                  <a:solidFill>
                    <a:schemeClr val="accent1">
                      <a:lumMod val="75000"/>
                    </a:schemeClr>
                  </a:solidFill>
                </a:rPr>
                <a:t>wa</a:t>
              </a:r>
              <a:r>
                <a:rPr lang="en-GB" sz="1350" dirty="0"/>
                <a:t> </a:t>
              </a:r>
              <a:r>
                <a:rPr lang="en-GB" sz="1350" dirty="0" err="1">
                  <a:solidFill>
                    <a:schemeClr val="accent2"/>
                  </a:solidFill>
                </a:rPr>
                <a:t>tsuyoi</a:t>
              </a:r>
              <a:r>
                <a:rPr lang="en-GB" sz="1350" dirty="0"/>
                <a:t> </a:t>
              </a:r>
              <a:r>
                <a:rPr lang="en-GB" sz="1350" dirty="0" err="1"/>
                <a:t>desu</a:t>
              </a:r>
              <a:r>
                <a:rPr lang="en-GB" sz="1350" dirty="0"/>
                <a:t>)</a:t>
              </a:r>
            </a:p>
          </p:txBody>
        </p:sp>
        <p:sp>
          <p:nvSpPr>
            <p:cNvPr id="22" name="TextBox 21"/>
            <p:cNvSpPr txBox="1"/>
            <p:nvPr/>
          </p:nvSpPr>
          <p:spPr>
            <a:xfrm>
              <a:off x="714993" y="4233568"/>
              <a:ext cx="361637"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I</a:t>
              </a:r>
            </a:p>
          </p:txBody>
        </p:sp>
      </p:grpSp>
      <p:cxnSp>
        <p:nvCxnSpPr>
          <p:cNvPr id="25" name="Straight Connector 24"/>
          <p:cNvCxnSpPr/>
          <p:nvPr/>
        </p:nvCxnSpPr>
        <p:spPr>
          <a:xfrm>
            <a:off x="2115463" y="2013916"/>
            <a:ext cx="51881" cy="303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03817" y="2396050"/>
            <a:ext cx="51881" cy="303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487198" y="5206225"/>
            <a:ext cx="3535922" cy="646331"/>
            <a:chOff x="614187" y="5403479"/>
            <a:chExt cx="4714563" cy="861776"/>
          </a:xfrm>
        </p:grpSpPr>
        <p:sp>
          <p:nvSpPr>
            <p:cNvPr id="23" name="TextBox 22"/>
            <p:cNvSpPr txBox="1"/>
            <p:nvPr/>
          </p:nvSpPr>
          <p:spPr>
            <a:xfrm>
              <a:off x="614187" y="5495812"/>
              <a:ext cx="485603"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K</a:t>
              </a:r>
            </a:p>
          </p:txBody>
        </p:sp>
        <p:sp>
          <p:nvSpPr>
            <p:cNvPr id="27" name="Rectangle 26"/>
            <p:cNvSpPr/>
            <p:nvPr/>
          </p:nvSpPr>
          <p:spPr>
            <a:xfrm>
              <a:off x="1155983" y="5403479"/>
              <a:ext cx="4172767" cy="861776"/>
            </a:xfrm>
            <a:prstGeom prst="rect">
              <a:avLst/>
            </a:prstGeom>
          </p:spPr>
          <p:txBody>
            <a:bodyPr wrap="none">
              <a:spAutoFit/>
            </a:bodyPr>
            <a:lstStyle/>
            <a:p>
              <a:r>
                <a:rPr lang="en-GB" b="1" dirty="0"/>
                <a:t>- </a:t>
              </a:r>
              <a:r>
                <a:rPr lang="en-GB" b="1" dirty="0" err="1"/>
                <a:t>いってきます</a:t>
              </a:r>
              <a:r>
                <a:rPr lang="en-GB" b="1" dirty="0"/>
                <a:t> ! </a:t>
              </a:r>
              <a:r>
                <a:rPr lang="en-GB" sz="1350" dirty="0"/>
                <a:t>(</a:t>
              </a:r>
              <a:r>
                <a:rPr lang="en-GB" sz="1350" dirty="0" err="1"/>
                <a:t>ittekimasu</a:t>
              </a:r>
              <a:r>
                <a:rPr lang="en-GB" sz="1350" dirty="0"/>
                <a:t>)</a:t>
              </a:r>
              <a:endParaRPr lang="en-GB" b="1" dirty="0"/>
            </a:p>
            <a:p>
              <a:r>
                <a:rPr lang="en-GB" b="1" dirty="0"/>
                <a:t>- </a:t>
              </a:r>
              <a:r>
                <a:rPr lang="en-GB" b="1" dirty="0" err="1"/>
                <a:t>いってらっしゃい</a:t>
              </a:r>
              <a:r>
                <a:rPr lang="en-GB" b="1" dirty="0"/>
                <a:t>! </a:t>
              </a:r>
              <a:r>
                <a:rPr lang="en-GB" sz="1350" dirty="0"/>
                <a:t>(</a:t>
              </a:r>
              <a:r>
                <a:rPr lang="en-GB" sz="1350" dirty="0" err="1"/>
                <a:t>itterasshai</a:t>
              </a:r>
              <a:r>
                <a:rPr lang="en-GB" sz="1350" dirty="0"/>
                <a:t>)</a:t>
              </a:r>
              <a:endParaRPr lang="en-GB" b="1" dirty="0"/>
            </a:p>
          </p:txBody>
        </p:sp>
      </p:grpSp>
      <p:grpSp>
        <p:nvGrpSpPr>
          <p:cNvPr id="33" name="Group 32"/>
          <p:cNvGrpSpPr/>
          <p:nvPr/>
        </p:nvGrpSpPr>
        <p:grpSpPr>
          <a:xfrm>
            <a:off x="550993" y="4440721"/>
            <a:ext cx="6149518" cy="646331"/>
            <a:chOff x="734657" y="4777961"/>
            <a:chExt cx="8199357" cy="861775"/>
          </a:xfrm>
        </p:grpSpPr>
        <p:sp>
          <p:nvSpPr>
            <p:cNvPr id="30" name="Rectangle 29"/>
            <p:cNvSpPr/>
            <p:nvPr/>
          </p:nvSpPr>
          <p:spPr>
            <a:xfrm>
              <a:off x="1204974" y="4777961"/>
              <a:ext cx="7729040" cy="861775"/>
            </a:xfrm>
            <a:prstGeom prst="rect">
              <a:avLst/>
            </a:prstGeom>
          </p:spPr>
          <p:txBody>
            <a:bodyPr wrap="none">
              <a:spAutoFit/>
            </a:bodyPr>
            <a:lstStyle/>
            <a:p>
              <a:r>
                <a:rPr lang="en-GB" b="1" dirty="0"/>
                <a:t>- </a:t>
              </a:r>
              <a:r>
                <a:rPr lang="en-GB" b="1" dirty="0" err="1"/>
                <a:t>きれい</a:t>
              </a:r>
              <a:r>
                <a:rPr lang="en-GB" b="1" dirty="0"/>
                <a:t> </a:t>
              </a:r>
              <a:r>
                <a:rPr lang="en-GB" b="1" dirty="0">
                  <a:solidFill>
                    <a:schemeClr val="accent1">
                      <a:lumMod val="75000"/>
                    </a:schemeClr>
                  </a:solidFill>
                </a:rPr>
                <a:t>な</a:t>
              </a:r>
              <a:r>
                <a:rPr lang="en-GB" b="1" dirty="0"/>
                <a:t> </a:t>
              </a:r>
              <a:r>
                <a:rPr lang="en-GB" b="1" dirty="0" err="1"/>
                <a:t>あかちゃん</a:t>
              </a:r>
              <a:r>
                <a:rPr lang="en-GB" b="1" dirty="0"/>
                <a:t> </a:t>
              </a:r>
              <a:r>
                <a:rPr lang="en-GB" b="1" dirty="0">
                  <a:solidFill>
                    <a:schemeClr val="accent1">
                      <a:lumMod val="75000"/>
                    </a:schemeClr>
                  </a:solidFill>
                </a:rPr>
                <a:t>の</a:t>
              </a:r>
              <a:r>
                <a:rPr lang="en-GB" b="1" dirty="0"/>
                <a:t> </a:t>
              </a:r>
              <a:r>
                <a:rPr lang="en-GB" b="1" dirty="0" err="1"/>
                <a:t>なまえ</a:t>
              </a:r>
              <a:r>
                <a:rPr lang="en-GB" b="1" dirty="0"/>
                <a:t> </a:t>
              </a:r>
              <a:r>
                <a:rPr lang="ja-JP" altLang="en-US" b="1" dirty="0">
                  <a:solidFill>
                    <a:schemeClr val="accent1">
                      <a:lumMod val="75000"/>
                    </a:schemeClr>
                  </a:solidFill>
                </a:rPr>
                <a:t>は</a:t>
              </a:r>
              <a:r>
                <a:rPr lang="en-GB" b="1" dirty="0"/>
                <a:t> </a:t>
              </a:r>
              <a:r>
                <a:rPr lang="en-GB" b="1" dirty="0" err="1"/>
                <a:t>ももたろう</a:t>
              </a:r>
              <a:r>
                <a:rPr lang="en-GB" b="1" dirty="0"/>
                <a:t>  </a:t>
              </a:r>
              <a:r>
                <a:rPr lang="ja-JP" altLang="en-US" b="1" dirty="0"/>
                <a:t>で</a:t>
              </a:r>
              <a:r>
                <a:rPr lang="en-GB" b="1" dirty="0"/>
                <a:t>す</a:t>
              </a:r>
              <a:r>
                <a:rPr lang="ja-JP" altLang="en-US" b="1" dirty="0">
                  <a:solidFill>
                    <a:srgbClr val="000000"/>
                  </a:solidFill>
                </a:rPr>
                <a:t> 。</a:t>
              </a:r>
              <a:endParaRPr lang="en-GB" altLang="ja-JP" b="1" dirty="0">
                <a:solidFill>
                  <a:srgbClr val="000000"/>
                </a:solidFill>
              </a:endParaRPr>
            </a:p>
            <a:p>
              <a:r>
                <a:rPr lang="ja-JP" altLang="en-US" b="1" dirty="0">
                  <a:solidFill>
                    <a:srgbClr val="000000"/>
                  </a:solidFill>
                </a:rPr>
                <a:t> </a:t>
              </a:r>
              <a:r>
                <a:rPr lang="en-GB" altLang="ja-JP" sz="1350" dirty="0">
                  <a:solidFill>
                    <a:srgbClr val="000000"/>
                  </a:solidFill>
                </a:rPr>
                <a:t>(</a:t>
              </a:r>
              <a:r>
                <a:rPr lang="en-GB" altLang="ja-JP" sz="1350" dirty="0" err="1">
                  <a:solidFill>
                    <a:srgbClr val="000000"/>
                  </a:solidFill>
                </a:rPr>
                <a:t>kirei</a:t>
              </a:r>
              <a:r>
                <a:rPr lang="en-GB" altLang="ja-JP" sz="1350" dirty="0" err="1">
                  <a:solidFill>
                    <a:schemeClr val="accent1">
                      <a:lumMod val="75000"/>
                    </a:schemeClr>
                  </a:solidFill>
                </a:rPr>
                <a:t>na</a:t>
              </a:r>
              <a:r>
                <a:rPr lang="en-GB" altLang="ja-JP" sz="1350" dirty="0">
                  <a:solidFill>
                    <a:srgbClr val="000000"/>
                  </a:solidFill>
                </a:rPr>
                <a:t> </a:t>
              </a:r>
              <a:r>
                <a:rPr lang="en-GB" altLang="ja-JP" sz="1350" dirty="0" err="1">
                  <a:solidFill>
                    <a:srgbClr val="000000"/>
                  </a:solidFill>
                </a:rPr>
                <a:t>akachan</a:t>
              </a:r>
              <a:r>
                <a:rPr lang="en-GB" altLang="ja-JP" sz="1350" dirty="0">
                  <a:solidFill>
                    <a:srgbClr val="000000"/>
                  </a:solidFill>
                </a:rPr>
                <a:t> </a:t>
              </a:r>
              <a:r>
                <a:rPr lang="en-GB" altLang="ja-JP" sz="1350" dirty="0">
                  <a:solidFill>
                    <a:schemeClr val="accent1">
                      <a:lumMod val="75000"/>
                    </a:schemeClr>
                  </a:solidFill>
                </a:rPr>
                <a:t>no</a:t>
              </a:r>
              <a:r>
                <a:rPr lang="en-GB" altLang="ja-JP" sz="1350" dirty="0">
                  <a:solidFill>
                    <a:srgbClr val="000000"/>
                  </a:solidFill>
                </a:rPr>
                <a:t> </a:t>
              </a:r>
              <a:r>
                <a:rPr lang="en-GB" altLang="ja-JP" sz="1350" dirty="0" err="1">
                  <a:solidFill>
                    <a:srgbClr val="000000"/>
                  </a:solidFill>
                </a:rPr>
                <a:t>namae</a:t>
              </a:r>
              <a:r>
                <a:rPr lang="en-GB" altLang="ja-JP" sz="1350" dirty="0">
                  <a:solidFill>
                    <a:srgbClr val="000000"/>
                  </a:solidFill>
                </a:rPr>
                <a:t> </a:t>
              </a:r>
              <a:r>
                <a:rPr lang="en-GB" altLang="ja-JP" sz="1350" dirty="0" err="1">
                  <a:solidFill>
                    <a:schemeClr val="accent1">
                      <a:lumMod val="75000"/>
                    </a:schemeClr>
                  </a:solidFill>
                </a:rPr>
                <a:t>wa</a:t>
              </a:r>
              <a:r>
                <a:rPr lang="en-GB" altLang="ja-JP" sz="1350" dirty="0">
                  <a:solidFill>
                    <a:srgbClr val="000000"/>
                  </a:solidFill>
                </a:rPr>
                <a:t> MOMOTAROU </a:t>
              </a:r>
              <a:r>
                <a:rPr lang="en-GB" altLang="ja-JP" sz="1350" dirty="0" err="1">
                  <a:solidFill>
                    <a:srgbClr val="000000"/>
                  </a:solidFill>
                </a:rPr>
                <a:t>desu</a:t>
              </a:r>
              <a:r>
                <a:rPr lang="en-GB" altLang="ja-JP" sz="1350" dirty="0">
                  <a:solidFill>
                    <a:srgbClr val="000000"/>
                  </a:solidFill>
                </a:rPr>
                <a:t>)</a:t>
              </a:r>
              <a:r>
                <a:rPr lang="en-GB" b="1" dirty="0">
                  <a:solidFill>
                    <a:schemeClr val="accent6"/>
                  </a:solidFill>
                </a:rPr>
                <a:t> </a:t>
              </a:r>
              <a:endParaRPr lang="en-GB" b="1" dirty="0"/>
            </a:p>
          </p:txBody>
        </p:sp>
        <p:sp>
          <p:nvSpPr>
            <p:cNvPr id="32" name="TextBox 31"/>
            <p:cNvSpPr txBox="1"/>
            <p:nvPr/>
          </p:nvSpPr>
          <p:spPr>
            <a:xfrm>
              <a:off x="734657" y="4826525"/>
              <a:ext cx="393699"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J</a:t>
              </a:r>
            </a:p>
          </p:txBody>
        </p:sp>
      </p:grpSp>
    </p:spTree>
    <p:extLst>
      <p:ext uri="{BB962C8B-B14F-4D97-AF65-F5344CB8AC3E}">
        <p14:creationId xmlns:p14="http://schemas.microsoft.com/office/powerpoint/2010/main" val="2819895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haikugirl.files.wordpress.com/2011/09/img_0001.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06" y="1734652"/>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haikugirl.files.wordpress.com/2011/09/img_0002.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096" y="1734652"/>
            <a:ext cx="3936206" cy="3721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610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2</a:t>
            </a:r>
          </a:p>
        </p:txBody>
      </p:sp>
      <p:sp>
        <p:nvSpPr>
          <p:cNvPr id="5" name="TextBox 4"/>
          <p:cNvSpPr txBox="1"/>
          <p:nvPr/>
        </p:nvSpPr>
        <p:spPr>
          <a:xfrm>
            <a:off x="472809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3</a:t>
            </a:r>
          </a:p>
        </p:txBody>
      </p:sp>
      <p:grpSp>
        <p:nvGrpSpPr>
          <p:cNvPr id="6" name="Group 5"/>
          <p:cNvGrpSpPr/>
          <p:nvPr/>
        </p:nvGrpSpPr>
        <p:grpSpPr>
          <a:xfrm>
            <a:off x="1021953" y="1022558"/>
            <a:ext cx="3014688" cy="508920"/>
            <a:chOff x="588885" y="4211958"/>
            <a:chExt cx="4019583" cy="678560"/>
          </a:xfrm>
        </p:grpSpPr>
        <p:sp>
          <p:nvSpPr>
            <p:cNvPr id="7" name="Rectangle 6"/>
            <p:cNvSpPr/>
            <p:nvPr/>
          </p:nvSpPr>
          <p:spPr>
            <a:xfrm>
              <a:off x="1155984" y="4213410"/>
              <a:ext cx="3452484" cy="677108"/>
            </a:xfrm>
            <a:prstGeom prst="rect">
              <a:avLst/>
            </a:prstGeom>
            <a:solidFill>
              <a:schemeClr val="accent4">
                <a:lumMod val="60000"/>
                <a:lumOff val="40000"/>
              </a:schemeClr>
            </a:solidFill>
            <a:ln>
              <a:solidFill>
                <a:schemeClr val="tx1"/>
              </a:solidFill>
            </a:ln>
          </p:spPr>
          <p:txBody>
            <a:bodyPr wrap="none">
              <a:spAutoFit/>
            </a:bodyPr>
            <a:lstStyle/>
            <a:p>
              <a:r>
                <a:rPr lang="en-GB" sz="1350" b="1" dirty="0"/>
                <a:t>- </a:t>
              </a:r>
              <a:r>
                <a:rPr lang="en-GB" sz="1350" b="1" dirty="0" err="1"/>
                <a:t>いってきます</a:t>
              </a:r>
              <a:r>
                <a:rPr lang="en-GB" sz="1350" b="1" dirty="0"/>
                <a:t> ! </a:t>
              </a:r>
              <a:r>
                <a:rPr lang="en-GB" sz="1350" dirty="0"/>
                <a:t>(</a:t>
              </a:r>
              <a:r>
                <a:rPr lang="en-GB" sz="1350" dirty="0" err="1"/>
                <a:t>ittekimasu</a:t>
              </a:r>
              <a:r>
                <a:rPr lang="en-GB" sz="1350" dirty="0"/>
                <a:t>)</a:t>
              </a:r>
              <a:endParaRPr lang="en-GB" sz="1350" b="1" dirty="0"/>
            </a:p>
            <a:p>
              <a:r>
                <a:rPr lang="en-GB" sz="1350" b="1" dirty="0"/>
                <a:t>- </a:t>
              </a:r>
              <a:r>
                <a:rPr lang="en-GB" sz="1350" b="1" dirty="0" err="1"/>
                <a:t>いってらっしゃい</a:t>
              </a:r>
              <a:r>
                <a:rPr lang="en-GB" sz="1350" b="1" dirty="0"/>
                <a:t>! </a:t>
              </a:r>
              <a:r>
                <a:rPr lang="en-GB" sz="1350" dirty="0"/>
                <a:t>(</a:t>
              </a:r>
              <a:r>
                <a:rPr lang="en-GB" sz="1350" dirty="0" err="1"/>
                <a:t>itterasshai</a:t>
              </a:r>
              <a:r>
                <a:rPr lang="en-GB" sz="1350" dirty="0"/>
                <a:t>)</a:t>
              </a:r>
              <a:endParaRPr lang="en-GB" sz="1350" b="1" dirty="0"/>
            </a:p>
          </p:txBody>
        </p:sp>
        <p:sp>
          <p:nvSpPr>
            <p:cNvPr id="8" name="TextBox 7"/>
            <p:cNvSpPr txBox="1"/>
            <p:nvPr/>
          </p:nvSpPr>
          <p:spPr>
            <a:xfrm>
              <a:off x="588885" y="4211958"/>
              <a:ext cx="530488"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D</a:t>
              </a:r>
            </a:p>
          </p:txBody>
        </p:sp>
      </p:grpSp>
      <p:grpSp>
        <p:nvGrpSpPr>
          <p:cNvPr id="9" name="Group 8"/>
          <p:cNvGrpSpPr/>
          <p:nvPr/>
        </p:nvGrpSpPr>
        <p:grpSpPr>
          <a:xfrm>
            <a:off x="5391214" y="1038507"/>
            <a:ext cx="3451086" cy="1055598"/>
            <a:chOff x="623553" y="1601673"/>
            <a:chExt cx="4601448" cy="1407464"/>
          </a:xfrm>
          <a:solidFill>
            <a:schemeClr val="accent4">
              <a:lumMod val="60000"/>
              <a:lumOff val="40000"/>
            </a:schemeClr>
          </a:solidFill>
        </p:grpSpPr>
        <p:grpSp>
          <p:nvGrpSpPr>
            <p:cNvPr id="10" name="Group 9"/>
            <p:cNvGrpSpPr/>
            <p:nvPr/>
          </p:nvGrpSpPr>
          <p:grpSpPr>
            <a:xfrm>
              <a:off x="1176456" y="1601673"/>
              <a:ext cx="4048545" cy="1407464"/>
              <a:chOff x="1476980" y="1432229"/>
              <a:chExt cx="4048545" cy="1407464"/>
            </a:xfrm>
            <a:grpFill/>
          </p:grpSpPr>
          <p:sp>
            <p:nvSpPr>
              <p:cNvPr id="12" name="Rectangle 11"/>
              <p:cNvSpPr/>
              <p:nvPr/>
            </p:nvSpPr>
            <p:spPr>
              <a:xfrm>
                <a:off x="1476980" y="2162585"/>
                <a:ext cx="4048545" cy="677108"/>
              </a:xfrm>
              <a:prstGeom prst="rect">
                <a:avLst/>
              </a:prstGeom>
              <a:grpFill/>
              <a:ln>
                <a:solidFill>
                  <a:schemeClr val="tx1"/>
                </a:solidFill>
              </a:ln>
            </p:spPr>
            <p:txBody>
              <a:bodyPr wrap="none">
                <a:spAutoFit/>
              </a:bodyPr>
              <a:lstStyle/>
              <a:p>
                <a:r>
                  <a:rPr lang="en-GB" sz="1350" b="1" dirty="0" err="1"/>
                  <a:t>かわ</a:t>
                </a:r>
                <a:r>
                  <a:rPr lang="ja-JP" altLang="en-US" sz="1350" b="1" dirty="0"/>
                  <a:t>  </a:t>
                </a:r>
                <a:r>
                  <a:rPr lang="ja-JP" altLang="en-US" sz="1350" b="1" dirty="0">
                    <a:solidFill>
                      <a:schemeClr val="accent1">
                        <a:lumMod val="75000"/>
                      </a:schemeClr>
                    </a:solidFill>
                  </a:rPr>
                  <a:t>に</a:t>
                </a:r>
                <a:r>
                  <a:rPr lang="ja-JP" altLang="en-US" sz="1350" b="1" dirty="0"/>
                  <a:t> </a:t>
                </a:r>
                <a:r>
                  <a:rPr lang="en-GB" sz="1350" b="1" dirty="0" err="1">
                    <a:solidFill>
                      <a:schemeClr val="accent2"/>
                    </a:solidFill>
                  </a:rPr>
                  <a:t>おおきい</a:t>
                </a:r>
                <a:r>
                  <a:rPr lang="en-GB" sz="1350" b="1" dirty="0"/>
                  <a:t> </a:t>
                </a:r>
                <a:r>
                  <a:rPr lang="ja-JP" altLang="en-US" sz="1350" b="1" dirty="0"/>
                  <a:t>もも </a:t>
                </a:r>
                <a:r>
                  <a:rPr lang="ja-JP" altLang="en-US" sz="1350" b="1" dirty="0">
                    <a:solidFill>
                      <a:schemeClr val="accent1">
                        <a:lumMod val="75000"/>
                      </a:schemeClr>
                    </a:solidFill>
                  </a:rPr>
                  <a:t>が</a:t>
                </a:r>
                <a:r>
                  <a:rPr lang="ja-JP" altLang="en-US" sz="1350" b="1" dirty="0"/>
                  <a:t> あり</a:t>
                </a:r>
                <a:r>
                  <a:rPr lang="en-GB" sz="1350" b="1" dirty="0" err="1"/>
                  <a:t>ま</a:t>
                </a:r>
                <a:r>
                  <a:rPr lang="en-GB" sz="1350" b="1" dirty="0" err="1">
                    <a:solidFill>
                      <a:schemeClr val="accent6"/>
                    </a:solidFill>
                  </a:rPr>
                  <a:t>した</a:t>
                </a:r>
                <a:r>
                  <a:rPr lang="ja-JP" altLang="en-US" sz="1350" dirty="0">
                    <a:solidFill>
                      <a:srgbClr val="000000"/>
                    </a:solidFill>
                  </a:rPr>
                  <a:t> 。</a:t>
                </a:r>
                <a:endParaRPr lang="en-GB" altLang="ja-JP" sz="1350" dirty="0">
                  <a:solidFill>
                    <a:srgbClr val="000000"/>
                  </a:solidFill>
                </a:endParaRPr>
              </a:p>
              <a:p>
                <a:r>
                  <a:rPr lang="ja-JP" altLang="en-US" sz="1350" b="1" dirty="0"/>
                  <a:t> </a:t>
                </a:r>
                <a:r>
                  <a:rPr lang="en-GB" altLang="ja-JP" sz="1350" dirty="0"/>
                  <a:t>(</a:t>
                </a:r>
                <a:r>
                  <a:rPr lang="en-GB" altLang="ja-JP" sz="1350" dirty="0" err="1"/>
                  <a:t>kawa</a:t>
                </a:r>
                <a:r>
                  <a:rPr lang="en-GB" altLang="ja-JP" sz="1350" dirty="0"/>
                  <a:t> </a:t>
                </a:r>
                <a:r>
                  <a:rPr lang="en-GB" altLang="ja-JP" sz="1350" dirty="0" err="1">
                    <a:solidFill>
                      <a:schemeClr val="accent1">
                        <a:lumMod val="75000"/>
                      </a:schemeClr>
                    </a:solidFill>
                  </a:rPr>
                  <a:t>ni</a:t>
                </a:r>
                <a:r>
                  <a:rPr lang="en-GB" altLang="ja-JP" sz="1350" dirty="0"/>
                  <a:t> </a:t>
                </a:r>
                <a:r>
                  <a:rPr lang="en-GB" altLang="ja-JP" sz="1350" dirty="0" err="1">
                    <a:solidFill>
                      <a:schemeClr val="accent2"/>
                    </a:solidFill>
                  </a:rPr>
                  <a:t>ookii</a:t>
                </a:r>
                <a:r>
                  <a:rPr lang="en-GB" altLang="ja-JP" sz="1350" dirty="0"/>
                  <a:t> </a:t>
                </a:r>
                <a:r>
                  <a:rPr lang="en-GB" altLang="ja-JP" sz="1350" dirty="0" err="1"/>
                  <a:t>momo</a:t>
                </a:r>
                <a:r>
                  <a:rPr lang="en-GB" altLang="ja-JP" sz="1350" dirty="0"/>
                  <a:t> </a:t>
                </a:r>
                <a:r>
                  <a:rPr lang="en-GB" altLang="ja-JP" sz="1350" dirty="0" err="1">
                    <a:solidFill>
                      <a:schemeClr val="accent1">
                        <a:lumMod val="75000"/>
                      </a:schemeClr>
                    </a:solidFill>
                  </a:rPr>
                  <a:t>ga</a:t>
                </a:r>
                <a:r>
                  <a:rPr lang="en-GB" altLang="ja-JP" sz="1350" dirty="0"/>
                  <a:t> </a:t>
                </a:r>
                <a:r>
                  <a:rPr lang="en-GB" altLang="ja-JP" sz="1350" dirty="0" err="1"/>
                  <a:t>arima</a:t>
                </a:r>
                <a:r>
                  <a:rPr lang="en-GB" sz="1350" dirty="0" err="1">
                    <a:solidFill>
                      <a:schemeClr val="accent6"/>
                    </a:solidFill>
                  </a:rPr>
                  <a:t>shita</a:t>
                </a:r>
                <a:r>
                  <a:rPr lang="en-GB" altLang="ja-JP" sz="1350" dirty="0"/>
                  <a:t>)</a:t>
                </a:r>
                <a:endParaRPr lang="en-GB" sz="1350" dirty="0"/>
              </a:p>
            </p:txBody>
          </p:sp>
          <p:sp>
            <p:nvSpPr>
              <p:cNvPr id="13" name="Rectangle 12"/>
              <p:cNvSpPr/>
              <p:nvPr/>
            </p:nvSpPr>
            <p:spPr>
              <a:xfrm>
                <a:off x="1476980" y="1432229"/>
                <a:ext cx="3507797" cy="677108"/>
              </a:xfrm>
              <a:prstGeom prst="rect">
                <a:avLst/>
              </a:prstGeom>
              <a:grpFill/>
              <a:ln>
                <a:solidFill>
                  <a:schemeClr val="tx1"/>
                </a:solidFill>
              </a:ln>
            </p:spPr>
            <p:txBody>
              <a:bodyPr wrap="none">
                <a:spAutoFit/>
              </a:bodyPr>
              <a:lstStyle/>
              <a:p>
                <a:r>
                  <a:rPr lang="en-GB" sz="1350" b="1" dirty="0" err="1"/>
                  <a:t>かわ</a:t>
                </a:r>
                <a:r>
                  <a:rPr lang="ja-JP" altLang="en-US" sz="1350" b="1" dirty="0"/>
                  <a:t> </a:t>
                </a:r>
                <a:r>
                  <a:rPr lang="ja-JP" altLang="en-US" sz="1350" b="1" dirty="0">
                    <a:solidFill>
                      <a:schemeClr val="accent1">
                        <a:lumMod val="75000"/>
                      </a:schemeClr>
                    </a:solidFill>
                  </a:rPr>
                  <a:t>で</a:t>
                </a:r>
                <a:r>
                  <a:rPr lang="ja-JP" altLang="en-US" sz="1350" b="1" dirty="0"/>
                  <a:t> </a:t>
                </a:r>
                <a:r>
                  <a:rPr lang="en-GB" sz="1350" b="1" dirty="0" err="1"/>
                  <a:t>せんたく</a:t>
                </a:r>
                <a:r>
                  <a:rPr lang="en-GB" sz="1350" b="1" dirty="0"/>
                  <a:t> </a:t>
                </a:r>
                <a:r>
                  <a:rPr lang="en-GB" sz="1350" b="1" dirty="0">
                    <a:solidFill>
                      <a:schemeClr val="accent1">
                        <a:lumMod val="75000"/>
                      </a:schemeClr>
                    </a:solidFill>
                  </a:rPr>
                  <a:t>を</a:t>
                </a:r>
                <a:r>
                  <a:rPr lang="en-GB" sz="1350" b="1" dirty="0"/>
                  <a:t> </a:t>
                </a:r>
                <a:r>
                  <a:rPr lang="en-GB" sz="1350" b="1" dirty="0" err="1"/>
                  <a:t>しま</a:t>
                </a:r>
                <a:r>
                  <a:rPr lang="en-GB" sz="1350" b="1" dirty="0" err="1">
                    <a:solidFill>
                      <a:schemeClr val="accent6"/>
                    </a:solidFill>
                  </a:rPr>
                  <a:t>した</a:t>
                </a:r>
                <a:r>
                  <a:rPr lang="ja-JP" altLang="en-US" sz="1350" dirty="0">
                    <a:solidFill>
                      <a:srgbClr val="000000"/>
                    </a:solidFill>
                  </a:rPr>
                  <a:t>  。</a:t>
                </a:r>
                <a:r>
                  <a:rPr lang="en-GB" sz="1350" b="1" dirty="0"/>
                  <a:t> </a:t>
                </a:r>
              </a:p>
              <a:p>
                <a:r>
                  <a:rPr lang="en-GB" sz="1350" dirty="0"/>
                  <a:t>(</a:t>
                </a:r>
                <a:r>
                  <a:rPr lang="en-GB" sz="1350" dirty="0" err="1"/>
                  <a:t>kawa</a:t>
                </a:r>
                <a:r>
                  <a:rPr lang="en-GB" sz="1350" dirty="0"/>
                  <a:t> </a:t>
                </a:r>
                <a:r>
                  <a:rPr lang="en-GB" sz="1350" dirty="0">
                    <a:solidFill>
                      <a:schemeClr val="accent1">
                        <a:lumMod val="75000"/>
                      </a:schemeClr>
                    </a:solidFill>
                  </a:rPr>
                  <a:t>de</a:t>
                </a:r>
                <a:r>
                  <a:rPr lang="en-GB" sz="1350" dirty="0"/>
                  <a:t> </a:t>
                </a:r>
                <a:r>
                  <a:rPr lang="en-GB" sz="1350" dirty="0" err="1"/>
                  <a:t>sentaku</a:t>
                </a:r>
                <a:r>
                  <a:rPr lang="en-GB" sz="1350" dirty="0"/>
                  <a:t> </a:t>
                </a:r>
                <a:r>
                  <a:rPr lang="en-GB" sz="1350" dirty="0">
                    <a:solidFill>
                      <a:schemeClr val="accent1">
                        <a:lumMod val="75000"/>
                      </a:schemeClr>
                    </a:solidFill>
                  </a:rPr>
                  <a:t>wo</a:t>
                </a:r>
                <a:r>
                  <a:rPr lang="en-GB" sz="1350" dirty="0"/>
                  <a:t> </a:t>
                </a:r>
                <a:r>
                  <a:rPr lang="en-GB" sz="1350" dirty="0" err="1"/>
                  <a:t>shima</a:t>
                </a:r>
                <a:r>
                  <a:rPr lang="en-GB" sz="1350" dirty="0" err="1">
                    <a:solidFill>
                      <a:schemeClr val="accent6"/>
                    </a:solidFill>
                  </a:rPr>
                  <a:t>shita</a:t>
                </a:r>
                <a:r>
                  <a:rPr lang="en-GB" sz="1350" dirty="0"/>
                  <a:t>)</a:t>
                </a:r>
                <a:endParaRPr lang="en-GB" sz="1350" b="1" dirty="0"/>
              </a:p>
            </p:txBody>
          </p:sp>
        </p:grpSp>
        <p:sp>
          <p:nvSpPr>
            <p:cNvPr id="11" name="TextBox 10"/>
            <p:cNvSpPr txBox="1"/>
            <p:nvPr/>
          </p:nvSpPr>
          <p:spPr>
            <a:xfrm>
              <a:off x="623553" y="1601674"/>
              <a:ext cx="496291" cy="677108"/>
            </a:xfrm>
            <a:prstGeom prst="rect">
              <a:avLst/>
            </a:prstGeom>
            <a:grpFill/>
            <a:ln w="38100">
              <a:solidFill>
                <a:schemeClr val="tx1"/>
              </a:solidFill>
            </a:ln>
          </p:spPr>
          <p:txBody>
            <a:bodyPr wrap="none" rtlCol="0">
              <a:spAutoFit/>
            </a:bodyPr>
            <a:lstStyle/>
            <a:p>
              <a:r>
                <a:rPr lang="en-GB" sz="2700" dirty="0"/>
                <a:t>B</a:t>
              </a:r>
            </a:p>
          </p:txBody>
        </p:sp>
      </p:grpSp>
    </p:spTree>
    <p:extLst>
      <p:ext uri="{BB962C8B-B14F-4D97-AF65-F5344CB8AC3E}">
        <p14:creationId xmlns:p14="http://schemas.microsoft.com/office/powerpoint/2010/main" val="39532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haikugirl.files.wordpress.com/2011/09/img_0003.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10" y="1634770"/>
            <a:ext cx="3936206" cy="3736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haikugirl.files.wordpress.com/2011/09/img_0004.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272" y="1634770"/>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10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1</a:t>
            </a:r>
          </a:p>
        </p:txBody>
      </p:sp>
      <p:sp>
        <p:nvSpPr>
          <p:cNvPr id="5" name="TextBox 4"/>
          <p:cNvSpPr txBox="1"/>
          <p:nvPr/>
        </p:nvSpPr>
        <p:spPr>
          <a:xfrm>
            <a:off x="472809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4</a:t>
            </a:r>
          </a:p>
        </p:txBody>
      </p:sp>
      <p:grpSp>
        <p:nvGrpSpPr>
          <p:cNvPr id="6" name="Group 5"/>
          <p:cNvGrpSpPr/>
          <p:nvPr/>
        </p:nvGrpSpPr>
        <p:grpSpPr>
          <a:xfrm>
            <a:off x="5285257" y="1554841"/>
            <a:ext cx="3786576" cy="646331"/>
            <a:chOff x="620417" y="315621"/>
            <a:chExt cx="5048767" cy="861775"/>
          </a:xfrm>
          <a:solidFill>
            <a:schemeClr val="accent4">
              <a:lumMod val="60000"/>
              <a:lumOff val="40000"/>
            </a:schemeClr>
          </a:solidFill>
        </p:grpSpPr>
        <p:sp>
          <p:nvSpPr>
            <p:cNvPr id="7" name="Rectangle 6"/>
            <p:cNvSpPr/>
            <p:nvPr/>
          </p:nvSpPr>
          <p:spPr>
            <a:xfrm>
              <a:off x="1182486" y="315621"/>
              <a:ext cx="4486698" cy="861775"/>
            </a:xfrm>
            <a:prstGeom prst="rect">
              <a:avLst/>
            </a:prstGeom>
            <a:grpFill/>
            <a:ln>
              <a:solidFill>
                <a:schemeClr val="tx1"/>
              </a:solidFill>
            </a:ln>
          </p:spPr>
          <p:txBody>
            <a:bodyPr wrap="none">
              <a:spAutoFit/>
            </a:bodyPr>
            <a:lstStyle/>
            <a:p>
              <a:r>
                <a:rPr lang="en-GB" sz="1350" b="1" dirty="0" err="1"/>
                <a:t>もも</a:t>
              </a:r>
              <a:r>
                <a:rPr lang="en-GB" sz="1350" b="1" dirty="0"/>
                <a:t>  </a:t>
              </a:r>
              <a:r>
                <a:rPr lang="ja-JP" altLang="en-US" sz="1350" b="1" dirty="0">
                  <a:solidFill>
                    <a:schemeClr val="accent1">
                      <a:lumMod val="75000"/>
                    </a:schemeClr>
                  </a:solidFill>
                </a:rPr>
                <a:t>の</a:t>
              </a:r>
              <a:r>
                <a:rPr lang="ja-JP" altLang="en-US" sz="1350" b="1" dirty="0"/>
                <a:t> なか </a:t>
              </a:r>
              <a:r>
                <a:rPr lang="ja-JP" altLang="en-US" sz="1350" b="1" dirty="0">
                  <a:solidFill>
                    <a:schemeClr val="accent1">
                      <a:lumMod val="75000"/>
                    </a:schemeClr>
                  </a:solidFill>
                </a:rPr>
                <a:t>に</a:t>
              </a:r>
              <a:r>
                <a:rPr lang="ja-JP" altLang="en-US" sz="1350" b="1" dirty="0"/>
                <a:t>  あかちゃん </a:t>
              </a:r>
              <a:r>
                <a:rPr lang="ja-JP" altLang="en-US" sz="1350" b="1" dirty="0">
                  <a:solidFill>
                    <a:schemeClr val="accent1">
                      <a:lumMod val="75000"/>
                    </a:schemeClr>
                  </a:solidFill>
                </a:rPr>
                <a:t>が</a:t>
              </a:r>
              <a:r>
                <a:rPr lang="ja-JP" altLang="en-US" sz="1350" b="1" dirty="0"/>
                <a:t> </a:t>
              </a:r>
              <a:r>
                <a:rPr lang="en-GB" sz="1350" b="1" dirty="0" err="1"/>
                <a:t>いま</a:t>
              </a:r>
              <a:r>
                <a:rPr lang="en-GB" sz="1350" b="1" dirty="0" err="1">
                  <a:solidFill>
                    <a:schemeClr val="accent6"/>
                  </a:solidFill>
                </a:rPr>
                <a:t>した</a:t>
              </a:r>
              <a:r>
                <a:rPr lang="ja-JP" altLang="en-US" sz="1350" dirty="0">
                  <a:solidFill>
                    <a:srgbClr val="000000"/>
                  </a:solidFill>
                </a:rPr>
                <a:t> </a:t>
              </a:r>
              <a:r>
                <a:rPr lang="ja-JP" altLang="en-US" dirty="0">
                  <a:solidFill>
                    <a:srgbClr val="000000"/>
                  </a:solidFill>
                </a:rPr>
                <a:t>。</a:t>
              </a:r>
              <a:endParaRPr lang="en-GB" altLang="ja-JP" dirty="0">
                <a:solidFill>
                  <a:srgbClr val="000000"/>
                </a:solidFill>
              </a:endParaRPr>
            </a:p>
            <a:p>
              <a:r>
                <a:rPr lang="en-GB" b="1" dirty="0">
                  <a:solidFill>
                    <a:schemeClr val="accent6"/>
                  </a:solidFill>
                </a:rPr>
                <a:t> </a:t>
              </a:r>
              <a:r>
                <a:rPr lang="en-GB" sz="1350" dirty="0"/>
                <a:t>(</a:t>
              </a:r>
              <a:r>
                <a:rPr lang="en-GB" sz="1350" dirty="0" err="1"/>
                <a:t>momo</a:t>
              </a:r>
              <a:r>
                <a:rPr lang="en-GB" sz="1350" dirty="0"/>
                <a:t> </a:t>
              </a:r>
              <a:r>
                <a:rPr lang="en-GB" sz="1350" dirty="0">
                  <a:solidFill>
                    <a:schemeClr val="accent1">
                      <a:lumMod val="75000"/>
                    </a:schemeClr>
                  </a:solidFill>
                </a:rPr>
                <a:t>no</a:t>
              </a:r>
              <a:r>
                <a:rPr lang="en-GB" sz="1350" dirty="0"/>
                <a:t> </a:t>
              </a:r>
              <a:r>
                <a:rPr lang="en-GB" sz="1350" dirty="0" err="1"/>
                <a:t>naka</a:t>
              </a:r>
              <a:r>
                <a:rPr lang="en-GB" sz="1350" dirty="0"/>
                <a:t> </a:t>
              </a:r>
              <a:r>
                <a:rPr lang="en-GB" sz="1350" dirty="0" err="1">
                  <a:solidFill>
                    <a:schemeClr val="accent1">
                      <a:lumMod val="75000"/>
                    </a:schemeClr>
                  </a:solidFill>
                </a:rPr>
                <a:t>ni</a:t>
              </a:r>
              <a:r>
                <a:rPr lang="en-GB" sz="1350" dirty="0">
                  <a:solidFill>
                    <a:schemeClr val="accent1">
                      <a:lumMod val="75000"/>
                    </a:schemeClr>
                  </a:solidFill>
                </a:rPr>
                <a:t> </a:t>
              </a:r>
              <a:r>
                <a:rPr lang="en-GB" sz="1350" dirty="0" err="1"/>
                <a:t>akachan</a:t>
              </a:r>
              <a:r>
                <a:rPr lang="en-GB" sz="1350" dirty="0"/>
                <a:t> </a:t>
              </a:r>
              <a:r>
                <a:rPr lang="en-GB" sz="1350" dirty="0" err="1">
                  <a:solidFill>
                    <a:schemeClr val="accent1">
                      <a:lumMod val="75000"/>
                    </a:schemeClr>
                  </a:solidFill>
                </a:rPr>
                <a:t>ga</a:t>
              </a:r>
              <a:r>
                <a:rPr lang="en-GB" sz="1350" dirty="0"/>
                <a:t> </a:t>
              </a:r>
              <a:r>
                <a:rPr lang="en-GB" sz="1350" dirty="0" err="1"/>
                <a:t>ima</a:t>
              </a:r>
              <a:r>
                <a:rPr lang="en-GB" sz="1350" dirty="0" err="1">
                  <a:solidFill>
                    <a:schemeClr val="accent6"/>
                  </a:solidFill>
                </a:rPr>
                <a:t>shita</a:t>
              </a:r>
              <a:r>
                <a:rPr lang="en-GB" sz="1350" dirty="0"/>
                <a:t>)</a:t>
              </a:r>
            </a:p>
          </p:txBody>
        </p:sp>
        <p:sp>
          <p:nvSpPr>
            <p:cNvPr id="8" name="TextBox 7"/>
            <p:cNvSpPr txBox="1"/>
            <p:nvPr/>
          </p:nvSpPr>
          <p:spPr>
            <a:xfrm>
              <a:off x="620417" y="340517"/>
              <a:ext cx="513389" cy="677108"/>
            </a:xfrm>
            <a:prstGeom prst="rect">
              <a:avLst/>
            </a:prstGeom>
            <a:grpFill/>
            <a:ln w="38100">
              <a:solidFill>
                <a:schemeClr val="tx1"/>
              </a:solidFill>
            </a:ln>
          </p:spPr>
          <p:txBody>
            <a:bodyPr wrap="none" rtlCol="0">
              <a:spAutoFit/>
            </a:bodyPr>
            <a:lstStyle/>
            <a:p>
              <a:r>
                <a:rPr lang="en-GB" sz="2700" dirty="0"/>
                <a:t>A</a:t>
              </a:r>
            </a:p>
          </p:txBody>
        </p:sp>
      </p:grpSp>
      <p:grpSp>
        <p:nvGrpSpPr>
          <p:cNvPr id="9" name="Group 8"/>
          <p:cNvGrpSpPr/>
          <p:nvPr/>
        </p:nvGrpSpPr>
        <p:grpSpPr>
          <a:xfrm>
            <a:off x="5285257" y="1010962"/>
            <a:ext cx="2760014" cy="529931"/>
            <a:chOff x="620417" y="2903208"/>
            <a:chExt cx="3680018" cy="706575"/>
          </a:xfrm>
          <a:solidFill>
            <a:schemeClr val="accent4">
              <a:lumMod val="60000"/>
              <a:lumOff val="40000"/>
            </a:schemeClr>
          </a:solidFill>
        </p:grpSpPr>
        <p:sp>
          <p:nvSpPr>
            <p:cNvPr id="10" name="Rectangle 9"/>
            <p:cNvSpPr/>
            <p:nvPr/>
          </p:nvSpPr>
          <p:spPr>
            <a:xfrm>
              <a:off x="1155984" y="2903208"/>
              <a:ext cx="3144451" cy="677108"/>
            </a:xfrm>
            <a:prstGeom prst="rect">
              <a:avLst/>
            </a:prstGeom>
            <a:grpFill/>
            <a:ln>
              <a:solidFill>
                <a:schemeClr val="tx1"/>
              </a:solidFill>
            </a:ln>
          </p:spPr>
          <p:txBody>
            <a:bodyPr wrap="none">
              <a:spAutoFit/>
            </a:bodyPr>
            <a:lstStyle/>
            <a:p>
              <a:r>
                <a:rPr lang="en-GB" sz="1350" b="1" dirty="0" err="1">
                  <a:solidFill>
                    <a:schemeClr val="accent2"/>
                  </a:solidFill>
                </a:rPr>
                <a:t>おもい</a:t>
              </a:r>
              <a:r>
                <a:rPr lang="en-GB" sz="1350" b="1" dirty="0"/>
                <a:t> </a:t>
              </a:r>
              <a:r>
                <a:rPr lang="en-GB" sz="1350" b="1" dirty="0" err="1"/>
                <a:t>もも</a:t>
              </a:r>
              <a:r>
                <a:rPr lang="en-GB" sz="1350" b="1" dirty="0">
                  <a:solidFill>
                    <a:schemeClr val="accent1">
                      <a:lumMod val="75000"/>
                    </a:schemeClr>
                  </a:solidFill>
                </a:rPr>
                <a:t> を </a:t>
              </a:r>
              <a:r>
                <a:rPr lang="en-GB" sz="1350" b="1" dirty="0" err="1"/>
                <a:t>きりま</a:t>
              </a:r>
              <a:r>
                <a:rPr lang="en-GB" sz="1350" b="1" dirty="0" err="1">
                  <a:solidFill>
                    <a:schemeClr val="accent6"/>
                  </a:solidFill>
                </a:rPr>
                <a:t>した</a:t>
              </a:r>
              <a:r>
                <a:rPr lang="ja-JP" altLang="en-US" sz="1350" dirty="0">
                  <a:solidFill>
                    <a:srgbClr val="000000"/>
                  </a:solidFill>
                </a:rPr>
                <a:t> 。</a:t>
              </a:r>
              <a:endParaRPr lang="en-GB" altLang="ja-JP" sz="1350" dirty="0">
                <a:solidFill>
                  <a:srgbClr val="000000"/>
                </a:solidFill>
              </a:endParaRPr>
            </a:p>
            <a:p>
              <a:r>
                <a:rPr lang="en-GB" sz="1350" dirty="0"/>
                <a:t> (</a:t>
              </a:r>
              <a:r>
                <a:rPr lang="en-GB" sz="1350" dirty="0" err="1">
                  <a:solidFill>
                    <a:schemeClr val="accent2"/>
                  </a:solidFill>
                </a:rPr>
                <a:t>omoi</a:t>
              </a:r>
              <a:r>
                <a:rPr lang="en-GB" sz="1350" dirty="0"/>
                <a:t> </a:t>
              </a:r>
              <a:r>
                <a:rPr lang="en-GB" sz="1350" dirty="0" err="1"/>
                <a:t>momo</a:t>
              </a:r>
              <a:r>
                <a:rPr lang="en-GB" sz="1350" dirty="0"/>
                <a:t> </a:t>
              </a:r>
              <a:r>
                <a:rPr lang="en-GB" sz="1350" dirty="0">
                  <a:solidFill>
                    <a:schemeClr val="accent1">
                      <a:lumMod val="75000"/>
                    </a:schemeClr>
                  </a:solidFill>
                </a:rPr>
                <a:t>wo</a:t>
              </a:r>
              <a:r>
                <a:rPr lang="en-GB" sz="1350" dirty="0"/>
                <a:t> </a:t>
              </a:r>
              <a:r>
                <a:rPr lang="en-GB" sz="1350" dirty="0" err="1"/>
                <a:t>kirima</a:t>
              </a:r>
              <a:r>
                <a:rPr lang="en-GB" sz="1350" dirty="0" err="1">
                  <a:solidFill>
                    <a:schemeClr val="accent6"/>
                  </a:solidFill>
                </a:rPr>
                <a:t>shita</a:t>
              </a:r>
              <a:r>
                <a:rPr lang="en-GB" sz="1350" dirty="0"/>
                <a:t>)</a:t>
              </a:r>
              <a:endParaRPr lang="en-GB" b="1" dirty="0"/>
            </a:p>
          </p:txBody>
        </p:sp>
        <p:sp>
          <p:nvSpPr>
            <p:cNvPr id="11" name="TextBox 10"/>
            <p:cNvSpPr txBox="1"/>
            <p:nvPr/>
          </p:nvSpPr>
          <p:spPr>
            <a:xfrm>
              <a:off x="620417" y="2932675"/>
              <a:ext cx="492016" cy="677108"/>
            </a:xfrm>
            <a:prstGeom prst="rect">
              <a:avLst/>
            </a:prstGeom>
            <a:grpFill/>
            <a:ln w="38100">
              <a:solidFill>
                <a:schemeClr val="tx1"/>
              </a:solidFill>
            </a:ln>
          </p:spPr>
          <p:txBody>
            <a:bodyPr wrap="none" rtlCol="0">
              <a:spAutoFit/>
            </a:bodyPr>
            <a:lstStyle/>
            <a:p>
              <a:r>
                <a:rPr lang="en-GB" sz="2700" dirty="0"/>
                <a:t>C</a:t>
              </a:r>
            </a:p>
          </p:txBody>
        </p:sp>
      </p:grpSp>
      <p:grpSp>
        <p:nvGrpSpPr>
          <p:cNvPr id="12" name="Group 11"/>
          <p:cNvGrpSpPr/>
          <p:nvPr/>
        </p:nvGrpSpPr>
        <p:grpSpPr>
          <a:xfrm>
            <a:off x="922510" y="1021477"/>
            <a:ext cx="2391322" cy="508919"/>
            <a:chOff x="620417" y="5494363"/>
            <a:chExt cx="3188429" cy="678559"/>
          </a:xfrm>
          <a:solidFill>
            <a:schemeClr val="accent4">
              <a:lumMod val="60000"/>
              <a:lumOff val="40000"/>
            </a:schemeClr>
          </a:solidFill>
        </p:grpSpPr>
        <p:sp>
          <p:nvSpPr>
            <p:cNvPr id="13" name="Rectangle 12"/>
            <p:cNvSpPr/>
            <p:nvPr/>
          </p:nvSpPr>
          <p:spPr>
            <a:xfrm>
              <a:off x="1155984" y="5494363"/>
              <a:ext cx="2652862" cy="677108"/>
            </a:xfrm>
            <a:prstGeom prst="rect">
              <a:avLst/>
            </a:prstGeom>
            <a:grpFill/>
            <a:ln>
              <a:solidFill>
                <a:schemeClr val="tx1"/>
              </a:solidFill>
            </a:ln>
          </p:spPr>
          <p:txBody>
            <a:bodyPr wrap="none">
              <a:spAutoFit/>
            </a:bodyPr>
            <a:lstStyle/>
            <a:p>
              <a:r>
                <a:rPr lang="en-GB" sz="1350" b="1" dirty="0"/>
                <a:t>-</a:t>
              </a:r>
              <a:r>
                <a:rPr lang="en-GB" sz="1350" b="1" dirty="0" err="1"/>
                <a:t>もも</a:t>
              </a:r>
              <a:r>
                <a:rPr lang="en-GB" sz="1350" b="1" dirty="0">
                  <a:solidFill>
                    <a:schemeClr val="accent1">
                      <a:lumMod val="75000"/>
                    </a:schemeClr>
                  </a:solidFill>
                </a:rPr>
                <a:t> を</a:t>
              </a:r>
              <a:r>
                <a:rPr lang="en-GB" sz="1350" b="1" dirty="0"/>
                <a:t> </a:t>
              </a:r>
              <a:r>
                <a:rPr lang="en-GB" sz="1350" b="1" dirty="0" err="1"/>
                <a:t>たべ</a:t>
              </a:r>
              <a:r>
                <a:rPr lang="ja-JP" altLang="en-US" sz="1350" b="1" dirty="0"/>
                <a:t> </a:t>
              </a:r>
              <a:r>
                <a:rPr lang="ja-JP" altLang="en-US" sz="1350" b="1" dirty="0">
                  <a:solidFill>
                    <a:schemeClr val="accent6"/>
                  </a:solidFill>
                </a:rPr>
                <a:t>たい</a:t>
              </a:r>
              <a:r>
                <a:rPr lang="ja-JP" altLang="en-US" sz="1350" b="1" dirty="0"/>
                <a:t>で</a:t>
              </a:r>
              <a:r>
                <a:rPr lang="en-GB" sz="1350" b="1" dirty="0"/>
                <a:t>す</a:t>
              </a:r>
              <a:r>
                <a:rPr lang="ja-JP" altLang="en-US" sz="1350" dirty="0">
                  <a:solidFill>
                    <a:srgbClr val="000000"/>
                  </a:solidFill>
                </a:rPr>
                <a:t>。</a:t>
              </a:r>
              <a:endParaRPr lang="en-GB" altLang="ja-JP" sz="1350" dirty="0">
                <a:solidFill>
                  <a:srgbClr val="000000"/>
                </a:solidFill>
              </a:endParaRPr>
            </a:p>
            <a:p>
              <a:r>
                <a:rPr lang="ja-JP" altLang="en-US" sz="1350" dirty="0">
                  <a:solidFill>
                    <a:srgbClr val="000000"/>
                  </a:solidFill>
                </a:rPr>
                <a:t> </a:t>
              </a:r>
              <a:r>
                <a:rPr lang="en-GB" sz="1350" dirty="0"/>
                <a:t>(</a:t>
              </a:r>
              <a:r>
                <a:rPr lang="en-GB" sz="1350" dirty="0" err="1"/>
                <a:t>momo</a:t>
              </a:r>
              <a:r>
                <a:rPr lang="en-GB" sz="1350" dirty="0"/>
                <a:t> </a:t>
              </a:r>
              <a:r>
                <a:rPr lang="en-GB" sz="1350" dirty="0">
                  <a:solidFill>
                    <a:schemeClr val="accent1">
                      <a:lumMod val="75000"/>
                    </a:schemeClr>
                  </a:solidFill>
                </a:rPr>
                <a:t>wo</a:t>
              </a:r>
              <a:r>
                <a:rPr lang="en-GB" sz="1350" dirty="0"/>
                <a:t> </a:t>
              </a:r>
              <a:r>
                <a:rPr lang="en-GB" sz="1350" dirty="0" err="1"/>
                <a:t>tabe</a:t>
              </a:r>
              <a:r>
                <a:rPr lang="en-GB" sz="1350" dirty="0" err="1">
                  <a:solidFill>
                    <a:schemeClr val="accent6"/>
                  </a:solidFill>
                </a:rPr>
                <a:t>tai</a:t>
              </a:r>
              <a:r>
                <a:rPr lang="en-GB" sz="1350" dirty="0">
                  <a:solidFill>
                    <a:schemeClr val="accent6"/>
                  </a:solidFill>
                </a:rPr>
                <a:t> </a:t>
              </a:r>
              <a:r>
                <a:rPr lang="en-GB" sz="1350" dirty="0" err="1"/>
                <a:t>desu</a:t>
              </a:r>
              <a:r>
                <a:rPr lang="en-GB" sz="1350" dirty="0"/>
                <a:t>)</a:t>
              </a:r>
              <a:endParaRPr lang="en-GB" b="1" dirty="0"/>
            </a:p>
          </p:txBody>
        </p:sp>
        <p:sp>
          <p:nvSpPr>
            <p:cNvPr id="14" name="TextBox 13"/>
            <p:cNvSpPr txBox="1"/>
            <p:nvPr/>
          </p:nvSpPr>
          <p:spPr>
            <a:xfrm>
              <a:off x="620417" y="5495814"/>
              <a:ext cx="470643" cy="677108"/>
            </a:xfrm>
            <a:prstGeom prst="rect">
              <a:avLst/>
            </a:prstGeom>
            <a:grpFill/>
            <a:ln w="38100">
              <a:solidFill>
                <a:schemeClr val="tx1"/>
              </a:solidFill>
            </a:ln>
          </p:spPr>
          <p:txBody>
            <a:bodyPr wrap="none" rtlCol="0">
              <a:spAutoFit/>
            </a:bodyPr>
            <a:lstStyle/>
            <a:p>
              <a:r>
                <a:rPr lang="en-GB" sz="2700" dirty="0"/>
                <a:t>E</a:t>
              </a:r>
            </a:p>
          </p:txBody>
        </p:sp>
      </p:grpSp>
      <p:grpSp>
        <p:nvGrpSpPr>
          <p:cNvPr id="3" name="Group 2"/>
          <p:cNvGrpSpPr/>
          <p:nvPr/>
        </p:nvGrpSpPr>
        <p:grpSpPr>
          <a:xfrm>
            <a:off x="4587473" y="4481698"/>
            <a:ext cx="4420961" cy="1402323"/>
            <a:chOff x="6116630" y="4832596"/>
            <a:chExt cx="5894615" cy="1869763"/>
          </a:xfrm>
        </p:grpSpPr>
        <p:pic>
          <p:nvPicPr>
            <p:cNvPr id="1026" name="Picture 2" descr="http://static.wixstatic.com/media/2f28fc_62c3bc1a604441f5aa779335101f4ddc.png/v1/fill/w_567,h_325,al_c,usm_0.66_1.00_0.01/2f28fc_62c3bc1a604441f5aa779335101f4ddc.png"/>
            <p:cNvPicPr>
              <a:picLocks noChangeAspect="1" noChangeArrowheads="1"/>
            </p:cNvPicPr>
            <p:nvPr/>
          </p:nvPicPr>
          <p:blipFill rotWithShape="1">
            <a:blip r:embed="rId4">
              <a:extLst>
                <a:ext uri="{28A0092B-C50C-407E-A947-70E740481C1C}">
                  <a14:useLocalDpi xmlns:a14="http://schemas.microsoft.com/office/drawing/2010/main" val="0"/>
                </a:ext>
              </a:extLst>
            </a:blip>
            <a:srcRect l="4258" r="4132"/>
            <a:stretch/>
          </p:blipFill>
          <p:spPr bwMode="auto">
            <a:xfrm>
              <a:off x="9072102" y="4832596"/>
              <a:ext cx="2939143" cy="183898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punipunijapan.com/wp-content/uploads/2014/05/houchou.png"/>
            <p:cNvPicPr>
              <a:picLocks noChangeAspect="1" noChangeArrowheads="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l="22716" t="41321" r="56330" b="35810"/>
            <a:stretch/>
          </p:blipFill>
          <p:spPr bwMode="auto">
            <a:xfrm>
              <a:off x="7112674" y="5463268"/>
              <a:ext cx="1959428" cy="120831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6630" y="6302250"/>
              <a:ext cx="1274281" cy="400109"/>
            </a:xfrm>
            <a:prstGeom prst="rect">
              <a:avLst/>
            </a:prstGeom>
            <a:solidFill>
              <a:srgbClr val="FFC000"/>
            </a:solidFill>
            <a:ln>
              <a:solidFill>
                <a:schemeClr val="tx1"/>
              </a:solidFill>
            </a:ln>
          </p:spPr>
          <p:txBody>
            <a:bodyPr wrap="none" rtlCol="0">
              <a:spAutoFit/>
            </a:bodyPr>
            <a:lstStyle/>
            <a:p>
              <a:r>
                <a:rPr lang="en-GB" sz="1350" b="1" dirty="0"/>
                <a:t>HOUCHOU</a:t>
              </a:r>
            </a:p>
          </p:txBody>
        </p:sp>
      </p:grpSp>
    </p:spTree>
    <p:extLst>
      <p:ext uri="{BB962C8B-B14F-4D97-AF65-F5344CB8AC3E}">
        <p14:creationId xmlns:p14="http://schemas.microsoft.com/office/powerpoint/2010/main" val="87479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haikugirl.files.wordpress.com/2011/09/img_0005.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06" y="1799075"/>
            <a:ext cx="3936206" cy="3707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haikugirl.files.wordpress.com/2011/09/img_0006.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68" y="1770501"/>
            <a:ext cx="3936206" cy="3736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10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8</a:t>
            </a:r>
          </a:p>
        </p:txBody>
      </p:sp>
      <p:sp>
        <p:nvSpPr>
          <p:cNvPr id="5" name="TextBox 4"/>
          <p:cNvSpPr txBox="1"/>
          <p:nvPr/>
        </p:nvSpPr>
        <p:spPr>
          <a:xfrm>
            <a:off x="472809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7</a:t>
            </a:r>
          </a:p>
        </p:txBody>
      </p:sp>
      <p:grpSp>
        <p:nvGrpSpPr>
          <p:cNvPr id="6" name="Group 5"/>
          <p:cNvGrpSpPr/>
          <p:nvPr/>
        </p:nvGrpSpPr>
        <p:grpSpPr>
          <a:xfrm>
            <a:off x="5530276" y="1009878"/>
            <a:ext cx="2909654" cy="508920"/>
            <a:chOff x="714993" y="4232116"/>
            <a:chExt cx="3879539" cy="678560"/>
          </a:xfrm>
        </p:grpSpPr>
        <p:sp>
          <p:nvSpPr>
            <p:cNvPr id="7" name="Rectangle 6"/>
            <p:cNvSpPr/>
            <p:nvPr/>
          </p:nvSpPr>
          <p:spPr>
            <a:xfrm>
              <a:off x="1182486" y="4232116"/>
              <a:ext cx="3412046" cy="677108"/>
            </a:xfrm>
            <a:prstGeom prst="rect">
              <a:avLst/>
            </a:prstGeom>
            <a:solidFill>
              <a:schemeClr val="accent4">
                <a:lumMod val="60000"/>
                <a:lumOff val="40000"/>
              </a:schemeClr>
            </a:solidFill>
            <a:ln>
              <a:solidFill>
                <a:schemeClr val="tx1"/>
              </a:solidFill>
            </a:ln>
          </p:spPr>
          <p:txBody>
            <a:bodyPr wrap="none">
              <a:spAutoFit/>
            </a:bodyPr>
            <a:lstStyle/>
            <a:p>
              <a:pPr marL="214313" indent="-214313">
                <a:buFontTx/>
                <a:buChar char="-"/>
              </a:pPr>
              <a:r>
                <a:rPr lang="en-GB" sz="1350" b="1" dirty="0" err="1"/>
                <a:t>ももたろう</a:t>
              </a:r>
              <a:r>
                <a:rPr lang="en-GB" sz="1350" b="1" dirty="0"/>
                <a:t> </a:t>
              </a:r>
              <a:r>
                <a:rPr lang="ja-JP" altLang="en-US" sz="1350" b="1" dirty="0">
                  <a:solidFill>
                    <a:schemeClr val="accent1">
                      <a:lumMod val="75000"/>
                    </a:schemeClr>
                  </a:solidFill>
                </a:rPr>
                <a:t>は</a:t>
              </a:r>
              <a:r>
                <a:rPr lang="en-GB" sz="1350" b="1" dirty="0"/>
                <a:t> </a:t>
              </a:r>
              <a:r>
                <a:rPr lang="en-GB" sz="1350" b="1" dirty="0" err="1">
                  <a:solidFill>
                    <a:schemeClr val="accent2"/>
                  </a:solidFill>
                </a:rPr>
                <a:t>つよい</a:t>
              </a:r>
              <a:r>
                <a:rPr lang="en-GB" sz="1350" b="1" dirty="0"/>
                <a:t> </a:t>
              </a:r>
              <a:r>
                <a:rPr lang="ja-JP" altLang="en-US" sz="1350" b="1" dirty="0"/>
                <a:t>で</a:t>
              </a:r>
              <a:r>
                <a:rPr lang="en-GB" sz="1350" b="1" dirty="0"/>
                <a:t>す</a:t>
              </a:r>
              <a:r>
                <a:rPr lang="ja-JP" altLang="en-US" sz="1350" dirty="0">
                  <a:solidFill>
                    <a:srgbClr val="000000"/>
                  </a:solidFill>
                </a:rPr>
                <a:t> 。</a:t>
              </a:r>
              <a:endParaRPr lang="en-GB" altLang="ja-JP" sz="1350" dirty="0">
                <a:solidFill>
                  <a:srgbClr val="000000"/>
                </a:solidFill>
              </a:endParaRPr>
            </a:p>
            <a:p>
              <a:r>
                <a:rPr lang="en-GB" sz="1350" b="1" dirty="0">
                  <a:solidFill>
                    <a:schemeClr val="accent6"/>
                  </a:solidFill>
                </a:rPr>
                <a:t>  </a:t>
              </a:r>
              <a:r>
                <a:rPr lang="en-GB" sz="1350" dirty="0"/>
                <a:t>(MOMOTAROU </a:t>
              </a:r>
              <a:r>
                <a:rPr lang="en-GB" sz="1350" dirty="0" err="1">
                  <a:solidFill>
                    <a:schemeClr val="accent1">
                      <a:lumMod val="75000"/>
                    </a:schemeClr>
                  </a:solidFill>
                </a:rPr>
                <a:t>wa</a:t>
              </a:r>
              <a:r>
                <a:rPr lang="en-GB" sz="1350" dirty="0"/>
                <a:t> </a:t>
              </a:r>
              <a:r>
                <a:rPr lang="en-GB" sz="1350" dirty="0" err="1">
                  <a:solidFill>
                    <a:schemeClr val="accent2"/>
                  </a:solidFill>
                </a:rPr>
                <a:t>tsuyoi</a:t>
              </a:r>
              <a:r>
                <a:rPr lang="en-GB" sz="1350" dirty="0"/>
                <a:t> </a:t>
              </a:r>
              <a:r>
                <a:rPr lang="en-GB" sz="1350" dirty="0" err="1"/>
                <a:t>desu</a:t>
              </a:r>
              <a:r>
                <a:rPr lang="en-GB" sz="1350" dirty="0"/>
                <a:t>)</a:t>
              </a:r>
            </a:p>
          </p:txBody>
        </p:sp>
        <p:sp>
          <p:nvSpPr>
            <p:cNvPr id="8" name="TextBox 7"/>
            <p:cNvSpPr txBox="1"/>
            <p:nvPr/>
          </p:nvSpPr>
          <p:spPr>
            <a:xfrm>
              <a:off x="714993" y="4233568"/>
              <a:ext cx="361637"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I</a:t>
              </a:r>
            </a:p>
          </p:txBody>
        </p:sp>
      </p:grpSp>
      <p:grpSp>
        <p:nvGrpSpPr>
          <p:cNvPr id="9" name="Group 8"/>
          <p:cNvGrpSpPr/>
          <p:nvPr/>
        </p:nvGrpSpPr>
        <p:grpSpPr>
          <a:xfrm>
            <a:off x="473375" y="1601827"/>
            <a:ext cx="4710021" cy="577081"/>
            <a:chOff x="734657" y="4777961"/>
            <a:chExt cx="6280028" cy="769441"/>
          </a:xfrm>
          <a:solidFill>
            <a:schemeClr val="accent4">
              <a:lumMod val="60000"/>
              <a:lumOff val="40000"/>
            </a:schemeClr>
          </a:solidFill>
        </p:grpSpPr>
        <p:sp>
          <p:nvSpPr>
            <p:cNvPr id="10" name="Rectangle 9"/>
            <p:cNvSpPr/>
            <p:nvPr/>
          </p:nvSpPr>
          <p:spPr>
            <a:xfrm>
              <a:off x="1204974" y="4777961"/>
              <a:ext cx="5809711" cy="769441"/>
            </a:xfrm>
            <a:prstGeom prst="rect">
              <a:avLst/>
            </a:prstGeom>
            <a:grpFill/>
            <a:ln>
              <a:solidFill>
                <a:schemeClr val="tx1"/>
              </a:solidFill>
            </a:ln>
          </p:spPr>
          <p:txBody>
            <a:bodyPr wrap="none">
              <a:spAutoFit/>
            </a:bodyPr>
            <a:lstStyle/>
            <a:p>
              <a:r>
                <a:rPr lang="en-GB" sz="1350" b="1" dirty="0"/>
                <a:t>- </a:t>
              </a:r>
              <a:r>
                <a:rPr lang="en-GB" sz="1350" b="1" dirty="0" err="1"/>
                <a:t>きれい</a:t>
              </a:r>
              <a:r>
                <a:rPr lang="en-GB" sz="1350" b="1" dirty="0"/>
                <a:t> </a:t>
              </a:r>
              <a:r>
                <a:rPr lang="en-GB" sz="1350" b="1" dirty="0">
                  <a:solidFill>
                    <a:schemeClr val="accent1">
                      <a:lumMod val="75000"/>
                    </a:schemeClr>
                  </a:solidFill>
                </a:rPr>
                <a:t>な</a:t>
              </a:r>
              <a:r>
                <a:rPr lang="en-GB" sz="1350" b="1" dirty="0"/>
                <a:t> </a:t>
              </a:r>
              <a:r>
                <a:rPr lang="en-GB" sz="1350" b="1" dirty="0" err="1"/>
                <a:t>あかちゃん</a:t>
              </a:r>
              <a:r>
                <a:rPr lang="en-GB" sz="1350" b="1" dirty="0"/>
                <a:t> </a:t>
              </a:r>
              <a:r>
                <a:rPr lang="en-GB" sz="1350" b="1" dirty="0">
                  <a:solidFill>
                    <a:schemeClr val="accent1">
                      <a:lumMod val="75000"/>
                    </a:schemeClr>
                  </a:solidFill>
                </a:rPr>
                <a:t>の</a:t>
              </a:r>
              <a:r>
                <a:rPr lang="en-GB" sz="1350" b="1" dirty="0"/>
                <a:t> </a:t>
              </a:r>
              <a:r>
                <a:rPr lang="en-GB" sz="1350" b="1" dirty="0" err="1"/>
                <a:t>なまえ</a:t>
              </a:r>
              <a:r>
                <a:rPr lang="en-GB" sz="1350" b="1" dirty="0"/>
                <a:t> </a:t>
              </a:r>
              <a:r>
                <a:rPr lang="ja-JP" altLang="en-US" sz="1350" b="1" dirty="0">
                  <a:solidFill>
                    <a:schemeClr val="accent1">
                      <a:lumMod val="75000"/>
                    </a:schemeClr>
                  </a:solidFill>
                </a:rPr>
                <a:t>は</a:t>
              </a:r>
              <a:r>
                <a:rPr lang="en-GB" sz="1350" b="1" dirty="0"/>
                <a:t> </a:t>
              </a:r>
              <a:r>
                <a:rPr lang="en-GB" sz="1350" b="1" dirty="0" err="1"/>
                <a:t>ももたろう</a:t>
              </a:r>
              <a:r>
                <a:rPr lang="en-GB" sz="1350" b="1" dirty="0"/>
                <a:t>  </a:t>
              </a:r>
              <a:r>
                <a:rPr lang="ja-JP" altLang="en-US" sz="1350" b="1" dirty="0"/>
                <a:t>で</a:t>
              </a:r>
              <a:r>
                <a:rPr lang="en-GB" sz="1350" b="1" dirty="0"/>
                <a:t>す</a:t>
              </a:r>
              <a:r>
                <a:rPr lang="ja-JP" altLang="en-US" sz="1350" b="1" dirty="0">
                  <a:solidFill>
                    <a:srgbClr val="000000"/>
                  </a:solidFill>
                </a:rPr>
                <a:t> 。</a:t>
              </a:r>
              <a:endParaRPr lang="en-GB" altLang="ja-JP" sz="1350" b="1" dirty="0">
                <a:solidFill>
                  <a:srgbClr val="000000"/>
                </a:solidFill>
              </a:endParaRPr>
            </a:p>
            <a:p>
              <a:r>
                <a:rPr lang="ja-JP" altLang="en-US" b="1" dirty="0">
                  <a:solidFill>
                    <a:srgbClr val="000000"/>
                  </a:solidFill>
                </a:rPr>
                <a:t> </a:t>
              </a:r>
              <a:r>
                <a:rPr lang="en-GB" altLang="ja-JP" sz="1350" dirty="0">
                  <a:solidFill>
                    <a:srgbClr val="000000"/>
                  </a:solidFill>
                </a:rPr>
                <a:t>(</a:t>
              </a:r>
              <a:r>
                <a:rPr lang="en-GB" altLang="ja-JP" sz="1350" dirty="0" err="1">
                  <a:solidFill>
                    <a:srgbClr val="000000"/>
                  </a:solidFill>
                </a:rPr>
                <a:t>kirei</a:t>
              </a:r>
              <a:r>
                <a:rPr lang="en-GB" altLang="ja-JP" sz="1350" dirty="0" err="1">
                  <a:solidFill>
                    <a:schemeClr val="accent1">
                      <a:lumMod val="75000"/>
                    </a:schemeClr>
                  </a:solidFill>
                </a:rPr>
                <a:t>na</a:t>
              </a:r>
              <a:r>
                <a:rPr lang="en-GB" altLang="ja-JP" sz="1350" dirty="0">
                  <a:solidFill>
                    <a:srgbClr val="000000"/>
                  </a:solidFill>
                </a:rPr>
                <a:t> </a:t>
              </a:r>
              <a:r>
                <a:rPr lang="en-GB" altLang="ja-JP" sz="1350" dirty="0" err="1">
                  <a:solidFill>
                    <a:srgbClr val="000000"/>
                  </a:solidFill>
                </a:rPr>
                <a:t>akachan</a:t>
              </a:r>
              <a:r>
                <a:rPr lang="en-GB" altLang="ja-JP" sz="1350" dirty="0">
                  <a:solidFill>
                    <a:srgbClr val="000000"/>
                  </a:solidFill>
                </a:rPr>
                <a:t> </a:t>
              </a:r>
              <a:r>
                <a:rPr lang="en-GB" altLang="ja-JP" sz="1350" dirty="0">
                  <a:solidFill>
                    <a:schemeClr val="accent1">
                      <a:lumMod val="75000"/>
                    </a:schemeClr>
                  </a:solidFill>
                </a:rPr>
                <a:t>no</a:t>
              </a:r>
              <a:r>
                <a:rPr lang="en-GB" altLang="ja-JP" sz="1350" dirty="0">
                  <a:solidFill>
                    <a:srgbClr val="000000"/>
                  </a:solidFill>
                </a:rPr>
                <a:t> </a:t>
              </a:r>
              <a:r>
                <a:rPr lang="en-GB" altLang="ja-JP" sz="1350" dirty="0" err="1">
                  <a:solidFill>
                    <a:srgbClr val="000000"/>
                  </a:solidFill>
                </a:rPr>
                <a:t>namae</a:t>
              </a:r>
              <a:r>
                <a:rPr lang="en-GB" altLang="ja-JP" sz="1350" dirty="0">
                  <a:solidFill>
                    <a:srgbClr val="000000"/>
                  </a:solidFill>
                </a:rPr>
                <a:t> </a:t>
              </a:r>
              <a:r>
                <a:rPr lang="en-GB" altLang="ja-JP" sz="1350" dirty="0" err="1">
                  <a:solidFill>
                    <a:schemeClr val="accent1">
                      <a:lumMod val="75000"/>
                    </a:schemeClr>
                  </a:solidFill>
                </a:rPr>
                <a:t>wa</a:t>
              </a:r>
              <a:r>
                <a:rPr lang="en-GB" altLang="ja-JP" sz="1350" dirty="0">
                  <a:solidFill>
                    <a:srgbClr val="000000"/>
                  </a:solidFill>
                </a:rPr>
                <a:t> MOMOTAROU </a:t>
              </a:r>
              <a:r>
                <a:rPr lang="en-GB" altLang="ja-JP" sz="1350" dirty="0" err="1">
                  <a:solidFill>
                    <a:srgbClr val="000000"/>
                  </a:solidFill>
                </a:rPr>
                <a:t>desu</a:t>
              </a:r>
              <a:r>
                <a:rPr lang="en-GB" altLang="ja-JP" sz="1350" dirty="0">
                  <a:solidFill>
                    <a:srgbClr val="000000"/>
                  </a:solidFill>
                </a:rPr>
                <a:t>)</a:t>
              </a:r>
              <a:r>
                <a:rPr lang="en-GB" b="1" dirty="0">
                  <a:solidFill>
                    <a:schemeClr val="accent6"/>
                  </a:solidFill>
                </a:rPr>
                <a:t> </a:t>
              </a:r>
              <a:endParaRPr lang="en-GB" b="1" dirty="0"/>
            </a:p>
          </p:txBody>
        </p:sp>
        <p:sp>
          <p:nvSpPr>
            <p:cNvPr id="11" name="TextBox 10"/>
            <p:cNvSpPr txBox="1"/>
            <p:nvPr/>
          </p:nvSpPr>
          <p:spPr>
            <a:xfrm>
              <a:off x="734657" y="4826525"/>
              <a:ext cx="393699" cy="677108"/>
            </a:xfrm>
            <a:prstGeom prst="rect">
              <a:avLst/>
            </a:prstGeom>
            <a:grpFill/>
            <a:ln w="38100">
              <a:solidFill>
                <a:schemeClr val="tx1"/>
              </a:solidFill>
            </a:ln>
          </p:spPr>
          <p:txBody>
            <a:bodyPr wrap="none" rtlCol="0">
              <a:spAutoFit/>
            </a:bodyPr>
            <a:lstStyle/>
            <a:p>
              <a:r>
                <a:rPr lang="en-GB" sz="2700" dirty="0"/>
                <a:t>J</a:t>
              </a:r>
            </a:p>
          </p:txBody>
        </p:sp>
      </p:grpSp>
    </p:spTree>
    <p:extLst>
      <p:ext uri="{BB962C8B-B14F-4D97-AF65-F5344CB8AC3E}">
        <p14:creationId xmlns:p14="http://schemas.microsoft.com/office/powerpoint/2010/main" val="18143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aikugirl.files.wordpress.com/2011/09/img_0007.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06" y="1776659"/>
            <a:ext cx="3936206" cy="3707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haikugirl.files.wordpress.com/2011/09/img_0008.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096" y="1755228"/>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0936" y="1010965"/>
            <a:ext cx="534121"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10</a:t>
            </a:r>
          </a:p>
        </p:txBody>
      </p:sp>
      <p:sp>
        <p:nvSpPr>
          <p:cNvPr id="5" name="TextBox 4"/>
          <p:cNvSpPr txBox="1"/>
          <p:nvPr/>
        </p:nvSpPr>
        <p:spPr>
          <a:xfrm>
            <a:off x="4728095" y="1010965"/>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6</a:t>
            </a:r>
          </a:p>
        </p:txBody>
      </p:sp>
      <p:grpSp>
        <p:nvGrpSpPr>
          <p:cNvPr id="6" name="Group 5"/>
          <p:cNvGrpSpPr/>
          <p:nvPr/>
        </p:nvGrpSpPr>
        <p:grpSpPr>
          <a:xfrm>
            <a:off x="5400522" y="1009878"/>
            <a:ext cx="3014688" cy="508920"/>
            <a:chOff x="588885" y="4211958"/>
            <a:chExt cx="4019583" cy="678560"/>
          </a:xfrm>
        </p:grpSpPr>
        <p:sp>
          <p:nvSpPr>
            <p:cNvPr id="7" name="Rectangle 6"/>
            <p:cNvSpPr/>
            <p:nvPr/>
          </p:nvSpPr>
          <p:spPr>
            <a:xfrm>
              <a:off x="1155984" y="4213410"/>
              <a:ext cx="3452484" cy="677108"/>
            </a:xfrm>
            <a:prstGeom prst="rect">
              <a:avLst/>
            </a:prstGeom>
            <a:solidFill>
              <a:schemeClr val="accent4">
                <a:lumMod val="60000"/>
                <a:lumOff val="40000"/>
              </a:schemeClr>
            </a:solidFill>
            <a:ln>
              <a:solidFill>
                <a:schemeClr val="tx1"/>
              </a:solidFill>
            </a:ln>
          </p:spPr>
          <p:txBody>
            <a:bodyPr wrap="none">
              <a:spAutoFit/>
            </a:bodyPr>
            <a:lstStyle/>
            <a:p>
              <a:r>
                <a:rPr lang="en-GB" sz="1350" b="1" dirty="0"/>
                <a:t>- </a:t>
              </a:r>
              <a:r>
                <a:rPr lang="en-GB" sz="1350" b="1" dirty="0" err="1"/>
                <a:t>いってきます</a:t>
              </a:r>
              <a:r>
                <a:rPr lang="en-GB" sz="1350" b="1" dirty="0"/>
                <a:t> ! </a:t>
              </a:r>
              <a:r>
                <a:rPr lang="en-GB" sz="1350" dirty="0"/>
                <a:t>(</a:t>
              </a:r>
              <a:r>
                <a:rPr lang="en-GB" sz="1350" dirty="0" err="1"/>
                <a:t>ittekimasu</a:t>
              </a:r>
              <a:r>
                <a:rPr lang="en-GB" sz="1350" dirty="0"/>
                <a:t>)</a:t>
              </a:r>
              <a:endParaRPr lang="en-GB" sz="1350" b="1" dirty="0"/>
            </a:p>
            <a:p>
              <a:r>
                <a:rPr lang="en-GB" sz="1350" b="1" dirty="0"/>
                <a:t>- </a:t>
              </a:r>
              <a:r>
                <a:rPr lang="en-GB" sz="1350" b="1" dirty="0" err="1"/>
                <a:t>いってらっしゃい</a:t>
              </a:r>
              <a:r>
                <a:rPr lang="en-GB" sz="1350" b="1" dirty="0"/>
                <a:t>! </a:t>
              </a:r>
              <a:r>
                <a:rPr lang="en-GB" sz="1350" dirty="0"/>
                <a:t>(</a:t>
              </a:r>
              <a:r>
                <a:rPr lang="en-GB" sz="1350" dirty="0" err="1"/>
                <a:t>itterasshai</a:t>
              </a:r>
              <a:r>
                <a:rPr lang="en-GB" sz="1350" dirty="0"/>
                <a:t>)</a:t>
              </a:r>
              <a:endParaRPr lang="en-GB" sz="1350" b="1" dirty="0"/>
            </a:p>
          </p:txBody>
        </p:sp>
        <p:sp>
          <p:nvSpPr>
            <p:cNvPr id="8" name="TextBox 7"/>
            <p:cNvSpPr txBox="1"/>
            <p:nvPr/>
          </p:nvSpPr>
          <p:spPr>
            <a:xfrm>
              <a:off x="588885" y="4211958"/>
              <a:ext cx="530488"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D</a:t>
              </a:r>
            </a:p>
          </p:txBody>
        </p:sp>
      </p:grpSp>
      <p:grpSp>
        <p:nvGrpSpPr>
          <p:cNvPr id="9" name="Group 8"/>
          <p:cNvGrpSpPr/>
          <p:nvPr/>
        </p:nvGrpSpPr>
        <p:grpSpPr>
          <a:xfrm>
            <a:off x="934679" y="1008785"/>
            <a:ext cx="3518780" cy="508919"/>
            <a:chOff x="615413" y="3115846"/>
            <a:chExt cx="4691707" cy="678559"/>
          </a:xfrm>
        </p:grpSpPr>
        <p:sp>
          <p:nvSpPr>
            <p:cNvPr id="10" name="Rectangle 9"/>
            <p:cNvSpPr/>
            <p:nvPr/>
          </p:nvSpPr>
          <p:spPr>
            <a:xfrm>
              <a:off x="1155982" y="3115846"/>
              <a:ext cx="4151138" cy="677108"/>
            </a:xfrm>
            <a:prstGeom prst="rect">
              <a:avLst/>
            </a:prstGeom>
            <a:solidFill>
              <a:schemeClr val="accent4">
                <a:lumMod val="60000"/>
                <a:lumOff val="40000"/>
              </a:schemeClr>
            </a:solidFill>
            <a:ln>
              <a:solidFill>
                <a:schemeClr val="tx1"/>
              </a:solidFill>
            </a:ln>
          </p:spPr>
          <p:txBody>
            <a:bodyPr wrap="none">
              <a:spAutoFit/>
            </a:bodyPr>
            <a:lstStyle/>
            <a:p>
              <a:r>
                <a:rPr lang="en-GB" altLang="ja-JP" sz="1350" b="1" dirty="0"/>
                <a:t>- </a:t>
              </a:r>
              <a:r>
                <a:rPr lang="ja-JP" altLang="en-US" sz="1350" b="1" dirty="0"/>
                <a:t>オニガシマ </a:t>
              </a:r>
              <a:r>
                <a:rPr lang="ja-JP" altLang="en-US" sz="1350" b="1" dirty="0">
                  <a:solidFill>
                    <a:schemeClr val="accent1">
                      <a:lumMod val="75000"/>
                    </a:schemeClr>
                  </a:solidFill>
                </a:rPr>
                <a:t>に </a:t>
              </a:r>
              <a:r>
                <a:rPr lang="en-GB" sz="1350" b="1" dirty="0" err="1">
                  <a:solidFill>
                    <a:schemeClr val="accent2"/>
                  </a:solidFill>
                </a:rPr>
                <a:t>こわい</a:t>
              </a:r>
              <a:r>
                <a:rPr lang="en-GB" sz="1350" b="1" dirty="0"/>
                <a:t> </a:t>
              </a:r>
              <a:r>
                <a:rPr lang="en-GB" sz="1350" b="1" dirty="0" err="1"/>
                <a:t>おに</a:t>
              </a:r>
              <a:r>
                <a:rPr lang="en-GB" sz="1350" b="1" dirty="0"/>
                <a:t> </a:t>
              </a:r>
              <a:r>
                <a:rPr lang="ja-JP" altLang="en-US" sz="1350" b="1" dirty="0">
                  <a:solidFill>
                    <a:schemeClr val="accent1">
                      <a:lumMod val="75000"/>
                    </a:schemeClr>
                  </a:solidFill>
                </a:rPr>
                <a:t>が</a:t>
              </a:r>
              <a:r>
                <a:rPr lang="ja-JP" altLang="en-US" sz="1350" b="1" dirty="0"/>
                <a:t> </a:t>
              </a:r>
              <a:r>
                <a:rPr lang="en-GB" sz="1350" b="1" dirty="0"/>
                <a:t>い</a:t>
              </a:r>
              <a:r>
                <a:rPr lang="ja-JP" altLang="en-US" sz="1350" b="1" dirty="0"/>
                <a:t>ます</a:t>
              </a:r>
              <a:r>
                <a:rPr lang="ja-JP" altLang="en-US" sz="1350" dirty="0">
                  <a:solidFill>
                    <a:srgbClr val="000000"/>
                  </a:solidFill>
                </a:rPr>
                <a:t>。</a:t>
              </a:r>
              <a:r>
                <a:rPr lang="en-GB" altLang="ja-JP" sz="1350" b="1" dirty="0"/>
                <a:t> </a:t>
              </a:r>
            </a:p>
            <a:p>
              <a:r>
                <a:rPr lang="en-GB" sz="1350" dirty="0"/>
                <a:t>(ONIGASHIMA </a:t>
              </a:r>
              <a:r>
                <a:rPr lang="en-GB" sz="1350" dirty="0" err="1">
                  <a:solidFill>
                    <a:schemeClr val="accent1">
                      <a:lumMod val="75000"/>
                    </a:schemeClr>
                  </a:solidFill>
                </a:rPr>
                <a:t>ni</a:t>
              </a:r>
              <a:r>
                <a:rPr lang="en-GB" sz="1350" dirty="0"/>
                <a:t> </a:t>
              </a:r>
              <a:r>
                <a:rPr lang="en-GB" sz="1350" dirty="0" err="1">
                  <a:solidFill>
                    <a:schemeClr val="accent2"/>
                  </a:solidFill>
                </a:rPr>
                <a:t>kowai</a:t>
              </a:r>
              <a:r>
                <a:rPr lang="en-GB" sz="1350" dirty="0"/>
                <a:t> </a:t>
              </a:r>
              <a:r>
                <a:rPr lang="en-GB" sz="1350" dirty="0" err="1"/>
                <a:t>oni</a:t>
              </a:r>
              <a:r>
                <a:rPr lang="en-GB" sz="1350" dirty="0"/>
                <a:t> </a:t>
              </a:r>
              <a:r>
                <a:rPr lang="en-GB" sz="1350" dirty="0" err="1">
                  <a:solidFill>
                    <a:schemeClr val="accent1">
                      <a:lumMod val="75000"/>
                    </a:schemeClr>
                  </a:solidFill>
                </a:rPr>
                <a:t>ga</a:t>
              </a:r>
              <a:r>
                <a:rPr lang="en-GB" sz="1350" dirty="0"/>
                <a:t> </a:t>
              </a:r>
              <a:r>
                <a:rPr lang="en-GB" sz="1350" dirty="0" err="1"/>
                <a:t>imasu</a:t>
              </a:r>
              <a:r>
                <a:rPr lang="en-GB" sz="1350" dirty="0"/>
                <a:t>)</a:t>
              </a:r>
              <a:endParaRPr lang="en-GB" b="1" dirty="0"/>
            </a:p>
          </p:txBody>
        </p:sp>
        <p:sp>
          <p:nvSpPr>
            <p:cNvPr id="11" name="TextBox 10"/>
            <p:cNvSpPr txBox="1"/>
            <p:nvPr/>
          </p:nvSpPr>
          <p:spPr>
            <a:xfrm>
              <a:off x="615413" y="3117297"/>
              <a:ext cx="534763"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H</a:t>
              </a:r>
            </a:p>
          </p:txBody>
        </p:sp>
      </p:grpSp>
    </p:spTree>
    <p:extLst>
      <p:ext uri="{BB962C8B-B14F-4D97-AF65-F5344CB8AC3E}">
        <p14:creationId xmlns:p14="http://schemas.microsoft.com/office/powerpoint/2010/main" val="262509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haikugirl.files.wordpress.com/2011/09/img_0009.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1" y="978530"/>
            <a:ext cx="3936206" cy="3707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http://haikugirl.files.wordpress.com/2011/09/img_0010.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102" y="1560130"/>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http://haikugirl.files.wordpress.com/2011/09/img_0011.jpg?w=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522" y="2106175"/>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49160" y="4928402"/>
            <a:ext cx="8185165" cy="1073433"/>
            <a:chOff x="559785" y="1612030"/>
            <a:chExt cx="10913553" cy="1431244"/>
          </a:xfrm>
          <a:solidFill>
            <a:schemeClr val="accent4">
              <a:lumMod val="60000"/>
              <a:lumOff val="40000"/>
            </a:schemeClr>
          </a:solidFill>
        </p:grpSpPr>
        <p:grpSp>
          <p:nvGrpSpPr>
            <p:cNvPr id="6" name="Group 5"/>
            <p:cNvGrpSpPr/>
            <p:nvPr/>
          </p:nvGrpSpPr>
          <p:grpSpPr>
            <a:xfrm>
              <a:off x="1155983" y="1612030"/>
              <a:ext cx="10317355" cy="1431244"/>
              <a:chOff x="1456507" y="1442586"/>
              <a:chExt cx="10317355" cy="1431244"/>
            </a:xfrm>
            <a:grpFill/>
          </p:grpSpPr>
          <p:sp>
            <p:nvSpPr>
              <p:cNvPr id="8" name="Rectangle 7"/>
              <p:cNvSpPr/>
              <p:nvPr/>
            </p:nvSpPr>
            <p:spPr>
              <a:xfrm>
                <a:off x="1483010" y="1442586"/>
                <a:ext cx="5294953" cy="492443"/>
              </a:xfrm>
              <a:prstGeom prst="rect">
                <a:avLst/>
              </a:prstGeom>
              <a:grpFill/>
              <a:ln>
                <a:solidFill>
                  <a:schemeClr val="tx1"/>
                </a:solidFill>
              </a:ln>
            </p:spPr>
            <p:txBody>
              <a:bodyPr wrap="none">
                <a:spAutoFit/>
              </a:bodyPr>
              <a:lstStyle/>
              <a:p>
                <a:r>
                  <a:rPr lang="en-GB" altLang="ja-JP" b="1" dirty="0"/>
                  <a:t>- </a:t>
                </a:r>
                <a:r>
                  <a:rPr lang="ja-JP" altLang="en-US" b="1" dirty="0"/>
                  <a:t>こんにちは いぬ さん</a:t>
                </a:r>
                <a:r>
                  <a:rPr lang="ja-JP" altLang="en-US" sz="1350" dirty="0">
                    <a:solidFill>
                      <a:srgbClr val="000000"/>
                    </a:solidFill>
                  </a:rPr>
                  <a:t>。</a:t>
                </a:r>
                <a:r>
                  <a:rPr lang="en-GB" altLang="ja-JP" sz="1350" dirty="0"/>
                  <a:t>(konnichiwa, INU san)</a:t>
                </a:r>
                <a:endParaRPr lang="en-GB" dirty="0"/>
              </a:p>
            </p:txBody>
          </p:sp>
          <p:sp>
            <p:nvSpPr>
              <p:cNvPr id="9" name="Rectangle 8"/>
              <p:cNvSpPr/>
              <p:nvPr/>
            </p:nvSpPr>
            <p:spPr>
              <a:xfrm>
                <a:off x="1456507" y="2012055"/>
                <a:ext cx="10317355" cy="861775"/>
              </a:xfrm>
              <a:prstGeom prst="rect">
                <a:avLst/>
              </a:prstGeom>
              <a:grpFill/>
              <a:ln>
                <a:solidFill>
                  <a:schemeClr val="tx1"/>
                </a:solidFill>
              </a:ln>
            </p:spPr>
            <p:txBody>
              <a:bodyPr wrap="none">
                <a:spAutoFit/>
              </a:bodyPr>
              <a:lstStyle/>
              <a:p>
                <a:r>
                  <a:rPr lang="en-GB" altLang="ja-JP" b="1" dirty="0"/>
                  <a:t>- </a:t>
                </a:r>
                <a:r>
                  <a:rPr lang="ja-JP" altLang="en-US" b="1" dirty="0"/>
                  <a:t>こんにちは </a:t>
                </a:r>
                <a:r>
                  <a:rPr lang="en-GB" b="1" dirty="0" err="1"/>
                  <a:t>ももたろう</a:t>
                </a:r>
                <a:r>
                  <a:rPr lang="ja-JP" altLang="en-US" b="1" dirty="0"/>
                  <a:t>さん</a:t>
                </a:r>
                <a:r>
                  <a:rPr lang="ja-JP" altLang="en-US" dirty="0">
                    <a:solidFill>
                      <a:srgbClr val="000000"/>
                    </a:solidFill>
                  </a:rPr>
                  <a:t>。</a:t>
                </a:r>
                <a:r>
                  <a:rPr lang="ja-JP" altLang="en-US" b="1" dirty="0"/>
                  <a:t> </a:t>
                </a:r>
                <a:r>
                  <a:rPr lang="en-GB" b="1" dirty="0" err="1"/>
                  <a:t>きびだんご</a:t>
                </a:r>
                <a:r>
                  <a:rPr lang="en-GB" b="1" dirty="0"/>
                  <a:t> </a:t>
                </a:r>
                <a:r>
                  <a:rPr lang="ja-JP" altLang="en-US" b="1" dirty="0">
                    <a:solidFill>
                      <a:srgbClr val="000000"/>
                    </a:solidFill>
                  </a:rPr>
                  <a:t>が</a:t>
                </a:r>
                <a:r>
                  <a:rPr lang="en-US" altLang="ja-JP" b="1" dirty="0">
                    <a:solidFill>
                      <a:srgbClr val="000000"/>
                    </a:solidFill>
                  </a:rPr>
                  <a:t> </a:t>
                </a:r>
                <a:r>
                  <a:rPr lang="ja-JP" altLang="en-US" b="1" dirty="0">
                    <a:solidFill>
                      <a:srgbClr val="7030A0"/>
                    </a:solidFill>
                  </a:rPr>
                  <a:t>ほしい</a:t>
                </a:r>
                <a:r>
                  <a:rPr lang="en-US" altLang="ja-JP" b="1" dirty="0">
                    <a:solidFill>
                      <a:srgbClr val="FF0000"/>
                    </a:solidFill>
                  </a:rPr>
                  <a:t> </a:t>
                </a:r>
                <a:r>
                  <a:rPr lang="ja-JP" altLang="en-US" b="1" dirty="0">
                    <a:solidFill>
                      <a:srgbClr val="000000"/>
                    </a:solidFill>
                  </a:rPr>
                  <a:t>です</a:t>
                </a:r>
                <a:r>
                  <a:rPr lang="ja-JP" altLang="en-US" dirty="0">
                    <a:solidFill>
                      <a:srgbClr val="000000"/>
                    </a:solidFill>
                  </a:rPr>
                  <a:t>。</a:t>
                </a:r>
                <a:r>
                  <a:rPr lang="ja-JP" altLang="en-US" b="1" dirty="0">
                    <a:solidFill>
                      <a:srgbClr val="FF0000"/>
                    </a:solidFill>
                  </a:rPr>
                  <a:t>いっこ</a:t>
                </a:r>
                <a:r>
                  <a:rPr lang="ja-JP" altLang="en-US" b="1" dirty="0"/>
                  <a:t> </a:t>
                </a:r>
                <a:r>
                  <a:rPr lang="en-GB" b="1" dirty="0" err="1"/>
                  <a:t>ください</a:t>
                </a:r>
                <a:r>
                  <a:rPr lang="ja-JP" altLang="en-US" dirty="0">
                    <a:solidFill>
                      <a:srgbClr val="000000"/>
                    </a:solidFill>
                  </a:rPr>
                  <a:t> 。</a:t>
                </a:r>
                <a:endParaRPr lang="en-GB" b="1" dirty="0"/>
              </a:p>
              <a:p>
                <a:r>
                  <a:rPr lang="ja-JP" altLang="en-US" b="1" dirty="0"/>
                  <a:t> </a:t>
                </a:r>
                <a:r>
                  <a:rPr lang="en-GB" sz="1350" dirty="0"/>
                  <a:t>(konnichiwa MOMOTAROU san. </a:t>
                </a:r>
                <a:r>
                  <a:rPr lang="en-GB" sz="1350" dirty="0" err="1"/>
                  <a:t>kibidango</a:t>
                </a:r>
                <a:r>
                  <a:rPr lang="en-GB" sz="1350" dirty="0"/>
                  <a:t> </a:t>
                </a:r>
                <a:r>
                  <a:rPr lang="en-GB" sz="1350" dirty="0" err="1"/>
                  <a:t>ga</a:t>
                </a:r>
                <a:r>
                  <a:rPr lang="en-GB" sz="1350" dirty="0"/>
                  <a:t> </a:t>
                </a:r>
                <a:r>
                  <a:rPr lang="en-GB" sz="1350" dirty="0" err="1"/>
                  <a:t>hoshii</a:t>
                </a:r>
                <a:r>
                  <a:rPr lang="en-GB" sz="1350" dirty="0"/>
                  <a:t> </a:t>
                </a:r>
                <a:r>
                  <a:rPr lang="en-GB" sz="1350" dirty="0" err="1"/>
                  <a:t>desu</a:t>
                </a:r>
                <a:r>
                  <a:rPr lang="en-GB" sz="1350" dirty="0"/>
                  <a:t>. </a:t>
                </a:r>
                <a:r>
                  <a:rPr lang="en-GB" sz="1350" dirty="0" err="1">
                    <a:solidFill>
                      <a:srgbClr val="FF0000"/>
                    </a:solidFill>
                  </a:rPr>
                  <a:t>ikko</a:t>
                </a:r>
                <a:r>
                  <a:rPr lang="en-GB" sz="1350" dirty="0"/>
                  <a:t> </a:t>
                </a:r>
                <a:r>
                  <a:rPr lang="en-GB" sz="1350" dirty="0" err="1"/>
                  <a:t>kudasai</a:t>
                </a:r>
                <a:r>
                  <a:rPr lang="en-GB" sz="1350" dirty="0"/>
                  <a:t>)</a:t>
                </a:r>
                <a:endParaRPr lang="en-GB" sz="1350" b="1" dirty="0"/>
              </a:p>
            </p:txBody>
          </p:sp>
        </p:grpSp>
        <p:sp>
          <p:nvSpPr>
            <p:cNvPr id="7" name="TextBox 6"/>
            <p:cNvSpPr txBox="1"/>
            <p:nvPr/>
          </p:nvSpPr>
          <p:spPr>
            <a:xfrm>
              <a:off x="559785" y="1634310"/>
              <a:ext cx="536899" cy="677108"/>
            </a:xfrm>
            <a:prstGeom prst="rect">
              <a:avLst/>
            </a:prstGeom>
            <a:grpFill/>
            <a:ln w="38100">
              <a:solidFill>
                <a:schemeClr val="tx1"/>
              </a:solidFill>
            </a:ln>
          </p:spPr>
          <p:txBody>
            <a:bodyPr wrap="none" rtlCol="0">
              <a:spAutoFit/>
            </a:bodyPr>
            <a:lstStyle/>
            <a:p>
              <a:r>
                <a:rPr lang="en-GB" sz="2700" dirty="0"/>
                <a:t>G</a:t>
              </a:r>
            </a:p>
          </p:txBody>
        </p:sp>
      </p:grpSp>
      <p:sp>
        <p:nvSpPr>
          <p:cNvPr id="10" name="TextBox 9"/>
          <p:cNvSpPr txBox="1"/>
          <p:nvPr/>
        </p:nvSpPr>
        <p:spPr>
          <a:xfrm>
            <a:off x="140330" y="4945111"/>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5</a:t>
            </a:r>
          </a:p>
        </p:txBody>
      </p:sp>
    </p:spTree>
    <p:extLst>
      <p:ext uri="{BB962C8B-B14F-4D97-AF65-F5344CB8AC3E}">
        <p14:creationId xmlns:p14="http://schemas.microsoft.com/office/powerpoint/2010/main" val="48481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aikugirl.files.wordpress.com/2011/09/img_0012.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399" y="1977670"/>
            <a:ext cx="3936206" cy="3736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23398" y="1230879"/>
            <a:ext cx="359394" cy="507831"/>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9</a:t>
            </a:r>
          </a:p>
        </p:txBody>
      </p:sp>
      <p:grpSp>
        <p:nvGrpSpPr>
          <p:cNvPr id="4" name="Group 3"/>
          <p:cNvGrpSpPr/>
          <p:nvPr/>
        </p:nvGrpSpPr>
        <p:grpSpPr>
          <a:xfrm>
            <a:off x="3520976" y="1213838"/>
            <a:ext cx="3711235" cy="530915"/>
            <a:chOff x="620417" y="335499"/>
            <a:chExt cx="4948313" cy="707887"/>
          </a:xfrm>
        </p:grpSpPr>
        <p:sp>
          <p:nvSpPr>
            <p:cNvPr id="5" name="Rectangle 4"/>
            <p:cNvSpPr/>
            <p:nvPr/>
          </p:nvSpPr>
          <p:spPr>
            <a:xfrm>
              <a:off x="1182486" y="335499"/>
              <a:ext cx="4386244" cy="707887"/>
            </a:xfrm>
            <a:prstGeom prst="rect">
              <a:avLst/>
            </a:prstGeom>
            <a:solidFill>
              <a:schemeClr val="accent4">
                <a:lumMod val="60000"/>
                <a:lumOff val="40000"/>
              </a:schemeClr>
            </a:solidFill>
            <a:ln>
              <a:solidFill>
                <a:schemeClr val="tx1"/>
              </a:solidFill>
            </a:ln>
          </p:spPr>
          <p:txBody>
            <a:bodyPr wrap="none">
              <a:spAutoFit/>
            </a:bodyPr>
            <a:lstStyle/>
            <a:p>
              <a:pPr marL="257175" indent="-257175">
                <a:buFontTx/>
                <a:buChar char="-"/>
              </a:pPr>
              <a:r>
                <a:rPr lang="en-GB" sz="1500" b="1" dirty="0" err="1"/>
                <a:t>ふね</a:t>
              </a:r>
              <a:r>
                <a:rPr lang="en-GB" sz="1500" b="1" dirty="0"/>
                <a:t> </a:t>
              </a:r>
              <a:r>
                <a:rPr lang="ja-JP" altLang="en-US" sz="1500" b="1" dirty="0">
                  <a:solidFill>
                    <a:schemeClr val="accent1">
                      <a:lumMod val="75000"/>
                    </a:schemeClr>
                  </a:solidFill>
                </a:rPr>
                <a:t>で </a:t>
              </a:r>
              <a:r>
                <a:rPr lang="ja-JP" altLang="en-US" sz="1500" b="1" dirty="0"/>
                <a:t>オニガシマ </a:t>
              </a:r>
              <a:r>
                <a:rPr lang="ja-JP" altLang="en-US" sz="1500" b="1" dirty="0">
                  <a:solidFill>
                    <a:schemeClr val="accent1">
                      <a:lumMod val="75000"/>
                    </a:schemeClr>
                  </a:solidFill>
                </a:rPr>
                <a:t>に </a:t>
              </a:r>
              <a:r>
                <a:rPr lang="ja-JP" altLang="en-US" sz="1500" b="1" dirty="0"/>
                <a:t>いきま</a:t>
              </a:r>
              <a:r>
                <a:rPr lang="ja-JP" altLang="en-US" sz="1500" b="1" dirty="0">
                  <a:solidFill>
                    <a:schemeClr val="accent6"/>
                  </a:solidFill>
                </a:rPr>
                <a:t>しょう</a:t>
              </a:r>
              <a:r>
                <a:rPr lang="en-GB" sz="1500" b="1" dirty="0"/>
                <a:t>! </a:t>
              </a:r>
            </a:p>
            <a:p>
              <a:r>
                <a:rPr lang="en-GB" sz="1350" dirty="0"/>
                <a:t>     (</a:t>
              </a:r>
              <a:r>
                <a:rPr lang="en-GB" sz="1350" dirty="0" err="1"/>
                <a:t>fune</a:t>
              </a:r>
              <a:r>
                <a:rPr lang="en-GB" sz="1350" dirty="0"/>
                <a:t> </a:t>
              </a:r>
              <a:r>
                <a:rPr lang="en-GB" sz="1350" dirty="0">
                  <a:solidFill>
                    <a:schemeClr val="accent1">
                      <a:lumMod val="75000"/>
                    </a:schemeClr>
                  </a:solidFill>
                </a:rPr>
                <a:t>de </a:t>
              </a:r>
              <a:r>
                <a:rPr lang="en-GB" sz="1350" dirty="0"/>
                <a:t>ONIGASHIMA </a:t>
              </a:r>
              <a:r>
                <a:rPr lang="en-GB" sz="1350" dirty="0" err="1">
                  <a:solidFill>
                    <a:schemeClr val="accent1">
                      <a:lumMod val="75000"/>
                    </a:schemeClr>
                  </a:solidFill>
                </a:rPr>
                <a:t>ni</a:t>
              </a:r>
              <a:r>
                <a:rPr lang="en-GB" sz="1350" dirty="0"/>
                <a:t> </a:t>
              </a:r>
              <a:r>
                <a:rPr lang="en-GB" sz="1350" dirty="0" err="1"/>
                <a:t>ikima</a:t>
              </a:r>
              <a:r>
                <a:rPr lang="en-GB" sz="1350" dirty="0" err="1">
                  <a:solidFill>
                    <a:schemeClr val="accent6"/>
                  </a:solidFill>
                </a:rPr>
                <a:t>shou</a:t>
              </a:r>
              <a:r>
                <a:rPr lang="en-GB" sz="1350" dirty="0"/>
                <a:t>!)</a:t>
              </a:r>
              <a:endParaRPr lang="en-GB" b="1" dirty="0"/>
            </a:p>
          </p:txBody>
        </p:sp>
        <p:sp>
          <p:nvSpPr>
            <p:cNvPr id="6" name="TextBox 5"/>
            <p:cNvSpPr txBox="1"/>
            <p:nvPr/>
          </p:nvSpPr>
          <p:spPr>
            <a:xfrm>
              <a:off x="620417" y="356856"/>
              <a:ext cx="457819" cy="677108"/>
            </a:xfrm>
            <a:prstGeom prst="rect">
              <a:avLst/>
            </a:prstGeom>
            <a:solidFill>
              <a:schemeClr val="accent4">
                <a:lumMod val="40000"/>
                <a:lumOff val="60000"/>
              </a:schemeClr>
            </a:solidFill>
            <a:ln w="38100">
              <a:solidFill>
                <a:schemeClr val="tx1"/>
              </a:solidFill>
            </a:ln>
          </p:spPr>
          <p:txBody>
            <a:bodyPr wrap="none" rtlCol="0">
              <a:spAutoFit/>
            </a:bodyPr>
            <a:lstStyle/>
            <a:p>
              <a:r>
                <a:rPr lang="en-GB" sz="2700" dirty="0"/>
                <a:t>F</a:t>
              </a:r>
            </a:p>
          </p:txBody>
        </p:sp>
      </p:grpSp>
    </p:spTree>
    <p:extLst>
      <p:ext uri="{BB962C8B-B14F-4D97-AF65-F5344CB8AC3E}">
        <p14:creationId xmlns:p14="http://schemas.microsoft.com/office/powerpoint/2010/main" val="330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154" y="1366970"/>
            <a:ext cx="2888646" cy="994172"/>
          </a:xfrm>
        </p:spPr>
        <p:txBody>
          <a:bodyPr>
            <a:normAutofit fontScale="90000"/>
          </a:bodyPr>
          <a:lstStyle/>
          <a:p>
            <a:r>
              <a:rPr lang="en-GB" b="1" dirty="0">
                <a:effectLst>
                  <a:outerShdw blurRad="38100" dist="38100" dir="2700000" algn="tl">
                    <a:srgbClr val="000000">
                      <a:alpha val="43137"/>
                    </a:srgbClr>
                  </a:outerShdw>
                </a:effectLst>
              </a:rPr>
              <a:t>Today’s Menu</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87324" y="2555881"/>
            <a:ext cx="4048034" cy="2873891"/>
          </a:xfrm>
        </p:spPr>
        <p:txBody>
          <a:bodyPr>
            <a:normAutofit fontScale="77500" lnSpcReduction="20000"/>
          </a:bodyPr>
          <a:lstStyle/>
          <a:p>
            <a:r>
              <a:rPr lang="en-GB" altLang="ja-JP" b="1" dirty="0"/>
              <a:t>Review</a:t>
            </a:r>
          </a:p>
          <a:p>
            <a:r>
              <a:rPr lang="en-GB" dirty="0"/>
              <a:t>New vocabulary</a:t>
            </a:r>
          </a:p>
          <a:p>
            <a:r>
              <a:rPr lang="en-GB" dirty="0" err="1"/>
              <a:t>Momotarō</a:t>
            </a:r>
            <a:r>
              <a:rPr lang="en-GB" dirty="0"/>
              <a:t> story (particles)</a:t>
            </a:r>
          </a:p>
          <a:p>
            <a:r>
              <a:rPr lang="en-GB" dirty="0"/>
              <a:t>Nihon no </a:t>
            </a:r>
            <a:r>
              <a:rPr lang="en-GB" dirty="0" err="1"/>
              <a:t>seikatsu</a:t>
            </a:r>
            <a:endParaRPr lang="en-GB" dirty="0"/>
          </a:p>
          <a:p>
            <a:r>
              <a:rPr lang="en-GB" dirty="0"/>
              <a:t>More time practice</a:t>
            </a:r>
          </a:p>
          <a:p>
            <a:r>
              <a:rPr lang="en-GB" dirty="0"/>
              <a:t>Conversation: </a:t>
            </a:r>
          </a:p>
          <a:p>
            <a:pPr marL="0" indent="0">
              <a:buNone/>
            </a:pPr>
            <a:r>
              <a:rPr lang="en-GB" dirty="0"/>
              <a:t>	‘Asking for information…’</a:t>
            </a:r>
          </a:p>
        </p:txBody>
      </p:sp>
      <p:sp>
        <p:nvSpPr>
          <p:cNvPr id="4" name="スライド番号プレースホルダー 3"/>
          <p:cNvSpPr>
            <a:spLocks noGrp="1"/>
          </p:cNvSpPr>
          <p:nvPr>
            <p:ph type="sldNum" sz="quarter" idx="12"/>
          </p:nvPr>
        </p:nvSpPr>
        <p:spPr/>
        <p:txBody>
          <a:bodyPr/>
          <a:lstStyle/>
          <a:p>
            <a:fld id="{46AAF99C-542A-8D45-A2BE-18862FA306BF}" type="slidenum">
              <a:rPr lang="en-US" smtClean="0"/>
              <a:t>2</a:t>
            </a:fld>
            <a:endParaRPr lang="en-US"/>
          </a:p>
        </p:txBody>
      </p:sp>
      <p:pic>
        <p:nvPicPr>
          <p:cNvPr id="2050" name="Picture 2" descr="http://web-japan.org/kidsweb/folk/spooky/oni/images/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20" y="1994235"/>
            <a:ext cx="2889094" cy="303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4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ED28D-5E95-2349-8C5F-0CF8BCCE7284}"/>
              </a:ext>
            </a:extLst>
          </p:cNvPr>
          <p:cNvPicPr>
            <a:picLocks noChangeAspect="1"/>
          </p:cNvPicPr>
          <p:nvPr/>
        </p:nvPicPr>
        <p:blipFill>
          <a:blip r:embed="rId2"/>
          <a:stretch>
            <a:fillRect/>
          </a:stretch>
        </p:blipFill>
        <p:spPr>
          <a:xfrm>
            <a:off x="1124606" y="781278"/>
            <a:ext cx="6726840" cy="4577246"/>
          </a:xfrm>
          <a:prstGeom prst="rect">
            <a:avLst/>
          </a:prstGeom>
          <a:ln>
            <a:solidFill>
              <a:schemeClr val="tx1"/>
            </a:solidFill>
          </a:ln>
        </p:spPr>
      </p:pic>
      <p:sp>
        <p:nvSpPr>
          <p:cNvPr id="3" name="Rectangle 2">
            <a:extLst>
              <a:ext uri="{FF2B5EF4-FFF2-40B4-BE49-F238E27FC236}">
                <a16:creationId xmlns:a16="http://schemas.microsoft.com/office/drawing/2014/main" id="{ED31DDD6-4C49-A14F-9D1B-763F44803498}"/>
              </a:ext>
            </a:extLst>
          </p:cNvPr>
          <p:cNvSpPr/>
          <p:nvPr/>
        </p:nvSpPr>
        <p:spPr>
          <a:xfrm>
            <a:off x="743715" y="5796482"/>
            <a:ext cx="7488621" cy="523220"/>
          </a:xfrm>
          <a:prstGeom prst="rect">
            <a:avLst/>
          </a:prstGeom>
        </p:spPr>
        <p:txBody>
          <a:bodyPr wrap="square">
            <a:spAutoFit/>
          </a:bodyPr>
          <a:lstStyle/>
          <a:p>
            <a:r>
              <a:rPr lang="en-US" sz="2800" dirty="0">
                <a:hlinkClick r:id="rId3"/>
              </a:rPr>
              <a:t>https://</a:t>
            </a:r>
            <a:r>
              <a:rPr lang="en-US" sz="2800" dirty="0" err="1">
                <a:hlinkClick r:id="rId3"/>
              </a:rPr>
              <a:t>www.youtube.com</a:t>
            </a:r>
            <a:r>
              <a:rPr lang="en-US" sz="2800" dirty="0">
                <a:hlinkClick r:id="rId3"/>
              </a:rPr>
              <a:t>/</a:t>
            </a:r>
            <a:r>
              <a:rPr lang="en-US" sz="2800" dirty="0" err="1">
                <a:hlinkClick r:id="rId3"/>
              </a:rPr>
              <a:t>watch?v</a:t>
            </a:r>
            <a:r>
              <a:rPr lang="en-US" sz="2800" dirty="0">
                <a:hlinkClick r:id="rId3"/>
              </a:rPr>
              <a:t>=QSRaaVIxR7E</a:t>
            </a:r>
            <a:endParaRPr lang="en-US" sz="2800" dirty="0"/>
          </a:p>
        </p:txBody>
      </p:sp>
    </p:spTree>
    <p:extLst>
      <p:ext uri="{BB962C8B-B14F-4D97-AF65-F5344CB8AC3E}">
        <p14:creationId xmlns:p14="http://schemas.microsoft.com/office/powerpoint/2010/main" val="180141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haikugirl.files.wordpress.com/2011/09/img_0013.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06" y="1647807"/>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haikugirl.files.wordpress.com/2011/09/img_0014.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096" y="1647807"/>
            <a:ext cx="3936206"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7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haikugirl.files.wordpress.com/2011/09/img_0015.jpg?w=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06" y="1643290"/>
            <a:ext cx="3936206" cy="3714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2" name="Picture 4" descr="http://haikugirl.files.wordpress.com/2011/09/img_0016.jpg?w=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096" y="1625705"/>
            <a:ext cx="3936206" cy="3757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93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69323" y="1756166"/>
            <a:ext cx="5460566" cy="2621911"/>
            <a:chOff x="2678694" y="1452555"/>
            <a:chExt cx="7280754" cy="3495881"/>
          </a:xfrm>
        </p:grpSpPr>
        <p:sp>
          <p:nvSpPr>
            <p:cNvPr id="2" name="TextBox 1"/>
            <p:cNvSpPr txBox="1"/>
            <p:nvPr/>
          </p:nvSpPr>
          <p:spPr>
            <a:xfrm>
              <a:off x="2726271" y="2794000"/>
              <a:ext cx="7233177" cy="2154436"/>
            </a:xfrm>
            <a:prstGeom prst="rect">
              <a:avLst/>
            </a:prstGeom>
            <a:noFill/>
          </p:spPr>
          <p:txBody>
            <a:bodyPr wrap="none" rtlCol="0">
              <a:spAutoFit/>
            </a:bodyPr>
            <a:lstStyle/>
            <a:p>
              <a:r>
                <a:rPr lang="ja-JP" altLang="en-US" sz="4950" dirty="0"/>
                <a:t>にほん の せいかつ</a:t>
              </a:r>
              <a:endParaRPr lang="en-GB" altLang="ja-JP" sz="4950" dirty="0"/>
            </a:p>
            <a:p>
              <a:r>
                <a:rPr lang="en-GB" sz="4950" dirty="0"/>
                <a:t>    </a:t>
              </a:r>
              <a:r>
                <a:rPr lang="en-GB" sz="3000" dirty="0" err="1"/>
                <a:t>nihon</a:t>
              </a:r>
              <a:r>
                <a:rPr lang="en-GB" sz="3000" dirty="0"/>
                <a:t>        no      </a:t>
              </a:r>
              <a:r>
                <a:rPr lang="en-GB" sz="3000" dirty="0" err="1"/>
                <a:t>seikatsu</a:t>
              </a:r>
              <a:endParaRPr lang="en-GB" sz="3000" dirty="0"/>
            </a:p>
          </p:txBody>
        </p:sp>
        <p:pic>
          <p:nvPicPr>
            <p:cNvPr id="2050" name="Picture 2" descr="http://img.photobucket.com/albums/v227/Talik/seikats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182" y="1527174"/>
              <a:ext cx="3124200" cy="1266826"/>
            </a:xfrm>
            <a:prstGeom prst="rect">
              <a:avLst/>
            </a:prstGeom>
            <a:solidFill>
              <a:schemeClr val="accent1">
                <a:lumMod val="60000"/>
                <a:lumOff val="40000"/>
              </a:schemeClr>
            </a:solidFill>
          </p:spPr>
        </p:pic>
        <p:pic>
          <p:nvPicPr>
            <p:cNvPr id="2052" name="Picture 4" descr="https://upload.wikimedia.org/wikipedia/commons/thumb/4/46/JapanKanji.svg/2000px-JapanKanji.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8694" y="1452555"/>
              <a:ext cx="2698354" cy="1476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5311766" y="1754440"/>
              <a:ext cx="1272143" cy="1354217"/>
            </a:xfrm>
            <a:prstGeom prst="rect">
              <a:avLst/>
            </a:prstGeom>
            <a:noFill/>
          </p:spPr>
          <p:txBody>
            <a:bodyPr wrap="none" rtlCol="0">
              <a:spAutoFit/>
            </a:bodyPr>
            <a:lstStyle/>
            <a:p>
              <a:r>
                <a:rPr lang="ja-JP" altLang="en-US" sz="6000" dirty="0"/>
                <a:t>の</a:t>
              </a:r>
              <a:endParaRPr lang="en-GB" sz="6000" dirty="0"/>
            </a:p>
          </p:txBody>
        </p:sp>
      </p:grpSp>
      <p:pic>
        <p:nvPicPr>
          <p:cNvPr id="2056" name="Picture 8" descr="https://foodandfoodiesinjapan.files.wordpress.com/2013/11/momotaro.gif?w=2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274" y="3864771"/>
            <a:ext cx="2071688" cy="207168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6204" y="915328"/>
            <a:ext cx="3759200" cy="553998"/>
          </a:xfrm>
          <a:prstGeom prst="rect">
            <a:avLst/>
          </a:prstGeom>
          <a:noFill/>
        </p:spPr>
        <p:txBody>
          <a:bodyPr wrap="square" rtlCol="0">
            <a:spAutoFit/>
          </a:bodyPr>
          <a:lstStyle/>
          <a:p>
            <a:r>
              <a:rPr lang="en-GB" sz="3000" b="1" dirty="0"/>
              <a:t>A little break…</a:t>
            </a:r>
          </a:p>
        </p:txBody>
      </p:sp>
    </p:spTree>
    <p:extLst>
      <p:ext uri="{BB962C8B-B14F-4D97-AF65-F5344CB8AC3E}">
        <p14:creationId xmlns:p14="http://schemas.microsoft.com/office/powerpoint/2010/main" val="71684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0451" y="1579542"/>
            <a:ext cx="7563098" cy="1114703"/>
          </a:xfrm>
        </p:spPr>
        <p:txBody>
          <a:bodyPr>
            <a:normAutofit/>
          </a:bodyPr>
          <a:lstStyle/>
          <a:p>
            <a:r>
              <a:rPr kumimoji="1" lang="ja-JP" altLang="en-US" sz="7200" dirty="0"/>
              <a:t>岡山　</a:t>
            </a:r>
            <a:r>
              <a:rPr kumimoji="1" lang="en-US" altLang="ja-JP" sz="7200" dirty="0"/>
              <a:t>Okayama</a:t>
            </a:r>
            <a:endParaRPr kumimoji="1" lang="ja-JP" altLang="en-US" sz="7200" dirty="0"/>
          </a:p>
        </p:txBody>
      </p:sp>
      <p:sp>
        <p:nvSpPr>
          <p:cNvPr id="3" name="Subtitle 2"/>
          <p:cNvSpPr>
            <a:spLocks noGrp="1"/>
          </p:cNvSpPr>
          <p:nvPr>
            <p:ph type="subTitle" idx="1"/>
          </p:nvPr>
        </p:nvSpPr>
        <p:spPr/>
        <p:txBody>
          <a:bodyPr/>
          <a:lstStyle/>
          <a:p>
            <a:endParaRPr kumimoji="1" lang="ja-JP" altLang="en-US" dirty="0"/>
          </a:p>
        </p:txBody>
      </p:sp>
      <p:sp>
        <p:nvSpPr>
          <p:cNvPr id="5" name="Rectangle 4"/>
          <p:cNvSpPr/>
          <p:nvPr/>
        </p:nvSpPr>
        <p:spPr>
          <a:xfrm>
            <a:off x="2048695" y="1304023"/>
            <a:ext cx="1115615" cy="369332"/>
          </a:xfrm>
          <a:prstGeom prst="rect">
            <a:avLst/>
          </a:prstGeom>
        </p:spPr>
        <p:txBody>
          <a:bodyPr wrap="square">
            <a:spAutoFit/>
          </a:bodyPr>
          <a:lstStyle/>
          <a:p>
            <a:r>
              <a:rPr lang="ja-JP" altLang="en-US" dirty="0"/>
              <a:t>おかやま</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675" y="3182540"/>
            <a:ext cx="5825729" cy="2496741"/>
          </a:xfrm>
          <a:prstGeom prst="rect">
            <a:avLst/>
          </a:prstGeom>
        </p:spPr>
      </p:pic>
    </p:spTree>
    <p:extLst>
      <p:ext uri="{BB962C8B-B14F-4D97-AF65-F5344CB8AC3E}">
        <p14:creationId xmlns:p14="http://schemas.microsoft.com/office/powerpoint/2010/main" val="4063104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682A2-5A36-B941-BDDF-A59DF7EF7D56}"/>
              </a:ext>
            </a:extLst>
          </p:cNvPr>
          <p:cNvPicPr>
            <a:picLocks noChangeAspect="1"/>
          </p:cNvPicPr>
          <p:nvPr/>
        </p:nvPicPr>
        <p:blipFill>
          <a:blip r:embed="rId2"/>
          <a:stretch>
            <a:fillRect/>
          </a:stretch>
        </p:blipFill>
        <p:spPr>
          <a:xfrm>
            <a:off x="689430" y="1198178"/>
            <a:ext cx="7771398" cy="3963505"/>
          </a:xfrm>
          <a:prstGeom prst="rect">
            <a:avLst/>
          </a:prstGeom>
          <a:ln>
            <a:solidFill>
              <a:schemeClr val="tx1"/>
            </a:solidFill>
          </a:ln>
        </p:spPr>
      </p:pic>
      <p:sp>
        <p:nvSpPr>
          <p:cNvPr id="5" name="Rectangle 4">
            <a:extLst>
              <a:ext uri="{FF2B5EF4-FFF2-40B4-BE49-F238E27FC236}">
                <a16:creationId xmlns:a16="http://schemas.microsoft.com/office/drawing/2014/main" id="{ECAA96BF-F013-F24F-813E-5F1ACB8B53DE}"/>
              </a:ext>
            </a:extLst>
          </p:cNvPr>
          <p:cNvSpPr/>
          <p:nvPr/>
        </p:nvSpPr>
        <p:spPr>
          <a:xfrm>
            <a:off x="620611" y="5491684"/>
            <a:ext cx="7909036" cy="523220"/>
          </a:xfrm>
          <a:prstGeom prst="rect">
            <a:avLst/>
          </a:prstGeom>
        </p:spPr>
        <p:txBody>
          <a:bodyPr wrap="square">
            <a:spAutoFit/>
          </a:bodyPr>
          <a:lstStyle/>
          <a:p>
            <a:r>
              <a:rPr lang="en-US" sz="2800" dirty="0">
                <a:hlinkClick r:id="rId3"/>
              </a:rPr>
              <a:t>https://</a:t>
            </a:r>
            <a:r>
              <a:rPr lang="en-US" sz="2800" dirty="0" err="1">
                <a:hlinkClick r:id="rId3"/>
              </a:rPr>
              <a:t>www.youtube.com</a:t>
            </a:r>
            <a:r>
              <a:rPr lang="en-US" sz="2800" dirty="0">
                <a:hlinkClick r:id="rId3"/>
              </a:rPr>
              <a:t>/</a:t>
            </a:r>
            <a:r>
              <a:rPr lang="en-US" sz="2800" dirty="0" err="1">
                <a:hlinkClick r:id="rId3"/>
              </a:rPr>
              <a:t>watch?v</a:t>
            </a:r>
            <a:r>
              <a:rPr lang="en-US" sz="2800" dirty="0">
                <a:hlinkClick r:id="rId3"/>
              </a:rPr>
              <a:t>=TV99vHqWQSw</a:t>
            </a:r>
            <a:endParaRPr lang="en-US" sz="2800" dirty="0"/>
          </a:p>
        </p:txBody>
      </p:sp>
    </p:spTree>
    <p:extLst>
      <p:ext uri="{BB962C8B-B14F-4D97-AF65-F5344CB8AC3E}">
        <p14:creationId xmlns:p14="http://schemas.microsoft.com/office/powerpoint/2010/main" val="3955784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flipH="1">
            <a:off x="151410" y="1402257"/>
            <a:ext cx="7998031" cy="403050"/>
          </a:xfrm>
        </p:spPr>
        <p:txBody>
          <a:bodyPr>
            <a:noAutofit/>
          </a:bodyPr>
          <a:lstStyle/>
          <a:p>
            <a:pPr>
              <a:lnSpc>
                <a:spcPct val="100000"/>
              </a:lnSpc>
              <a:spcBef>
                <a:spcPts val="0"/>
              </a:spcBef>
            </a:pPr>
            <a:r>
              <a:rPr lang="ja-JP" altLang="en-US" sz="2400" dirty="0">
                <a:solidFill>
                  <a:prstClr val="black"/>
                </a:solidFill>
                <a:latin typeface="Calibri" panose="020F0502020204030204"/>
                <a:cs typeface="+mn-cs"/>
              </a:rPr>
              <a:t>・</a:t>
            </a:r>
            <a:r>
              <a:rPr lang="en-US" altLang="ja-JP" sz="2400" dirty="0">
                <a:solidFill>
                  <a:prstClr val="black"/>
                </a:solidFill>
                <a:latin typeface="Calibri" panose="020F0502020204030204"/>
                <a:cs typeface="+mn-cs"/>
              </a:rPr>
              <a:t>Located in the Chugoku region on the main island of Honshu</a:t>
            </a:r>
            <a:br>
              <a:rPr lang="ja-JP" altLang="en-US" sz="2400" dirty="0">
                <a:solidFill>
                  <a:prstClr val="black"/>
                </a:solidFill>
                <a:latin typeface="Calibri" panose="020F0502020204030204"/>
                <a:cs typeface="+mn-cs"/>
              </a:rPr>
            </a:br>
            <a:endParaRPr kumimoji="1" lang="ja-JP" altLang="en-US" sz="2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57512" y="3291681"/>
            <a:ext cx="3228975" cy="1419225"/>
          </a:xfrm>
        </p:spPr>
      </p:pic>
      <p:sp>
        <p:nvSpPr>
          <p:cNvPr id="6" name="Rectangle 5"/>
          <p:cNvSpPr/>
          <p:nvPr/>
        </p:nvSpPr>
        <p:spPr>
          <a:xfrm>
            <a:off x="117509" y="1729135"/>
            <a:ext cx="8414804" cy="461665"/>
          </a:xfrm>
          <a:prstGeom prst="rect">
            <a:avLst/>
          </a:prstGeom>
        </p:spPr>
        <p:txBody>
          <a:bodyPr wrap="none">
            <a:spAutoFit/>
          </a:bodyPr>
          <a:lstStyle/>
          <a:p>
            <a:r>
              <a:rPr lang="ja-JP" altLang="en-US" sz="2400" dirty="0"/>
              <a:t>・</a:t>
            </a:r>
            <a:r>
              <a:rPr lang="en-US" altLang="ja-JP" sz="2400" dirty="0"/>
              <a:t>Area: 7,114.50km² (almost the same as Lincolnshire: 6,959km² )  </a:t>
            </a:r>
            <a:endParaRPr lang="ja-JP" altLang="en-US" sz="2400" dirty="0"/>
          </a:p>
        </p:txBody>
      </p:sp>
      <p:sp>
        <p:nvSpPr>
          <p:cNvPr id="9" name="Rectangle 8"/>
          <p:cNvSpPr/>
          <p:nvPr/>
        </p:nvSpPr>
        <p:spPr>
          <a:xfrm>
            <a:off x="117508" y="2321294"/>
            <a:ext cx="3897542" cy="461665"/>
          </a:xfrm>
          <a:prstGeom prst="rect">
            <a:avLst/>
          </a:prstGeom>
        </p:spPr>
        <p:txBody>
          <a:bodyPr wrap="none">
            <a:spAutoFit/>
          </a:bodyPr>
          <a:lstStyle/>
          <a:p>
            <a:r>
              <a:rPr lang="ja-JP" altLang="en-US" sz="2400" dirty="0"/>
              <a:t>・</a:t>
            </a:r>
            <a:r>
              <a:rPr lang="en-US" altLang="ja-JP" sz="2400" dirty="0"/>
              <a:t>Population: almost 2 million </a:t>
            </a:r>
            <a:endParaRPr lang="ja-JP" altLang="en-US" sz="2400" dirty="0"/>
          </a:p>
        </p:txBody>
      </p:sp>
      <p:sp>
        <p:nvSpPr>
          <p:cNvPr id="11" name="Rectangle 10"/>
          <p:cNvSpPr/>
          <p:nvPr/>
        </p:nvSpPr>
        <p:spPr>
          <a:xfrm>
            <a:off x="151411" y="2860014"/>
            <a:ext cx="3600473" cy="461665"/>
          </a:xfrm>
          <a:prstGeom prst="rect">
            <a:avLst/>
          </a:prstGeom>
        </p:spPr>
        <p:txBody>
          <a:bodyPr wrap="none">
            <a:spAutoFit/>
          </a:bodyPr>
          <a:lstStyle/>
          <a:p>
            <a:r>
              <a:rPr lang="ja-JP" altLang="en-US" sz="2400" dirty="0"/>
              <a:t>・</a:t>
            </a:r>
            <a:r>
              <a:rPr lang="en-US" altLang="ja-JP" sz="2400" dirty="0"/>
              <a:t>Capital city : Okayama-</a:t>
            </a:r>
            <a:r>
              <a:rPr lang="en-US" altLang="ja-JP" sz="2400" dirty="0" err="1"/>
              <a:t>shi</a:t>
            </a:r>
            <a:r>
              <a:rPr lang="en-US" altLang="ja-JP" sz="2400" dirty="0"/>
              <a:t> </a:t>
            </a:r>
            <a:endParaRPr lang="ja-JP" altLang="en-US" sz="2400" dirty="0"/>
          </a:p>
        </p:txBody>
      </p:sp>
      <p:sp>
        <p:nvSpPr>
          <p:cNvPr id="2" name="Flowchart: Connector 1"/>
          <p:cNvSpPr/>
          <p:nvPr/>
        </p:nvSpPr>
        <p:spPr>
          <a:xfrm>
            <a:off x="4491676" y="3542449"/>
            <a:ext cx="1520208" cy="1260269"/>
          </a:xfrm>
          <a:prstGeom prst="flowChartConnector">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Tree>
    <p:extLst>
      <p:ext uri="{BB962C8B-B14F-4D97-AF65-F5344CB8AC3E}">
        <p14:creationId xmlns:p14="http://schemas.microsoft.com/office/powerpoint/2010/main" val="240075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kumimoji="1" lang="ja-JP" alt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5292" y="973047"/>
            <a:ext cx="4827737" cy="5027703"/>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61" y="1131094"/>
            <a:ext cx="1964531" cy="1307306"/>
          </a:xfrm>
          <a:prstGeom prst="rect">
            <a:avLst/>
          </a:prstGeom>
        </p:spPr>
      </p:pic>
    </p:spTree>
    <p:extLst>
      <p:ext uri="{BB962C8B-B14F-4D97-AF65-F5344CB8AC3E}">
        <p14:creationId xmlns:p14="http://schemas.microsoft.com/office/powerpoint/2010/main" val="3269333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t>気候　</a:t>
            </a:r>
            <a:r>
              <a:rPr lang="en-US" altLang="ja-JP" dirty="0"/>
              <a:t>Climate</a:t>
            </a:r>
            <a:endParaRPr kumimoji="1" lang="ja-JP" alt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2227504"/>
            <a:ext cx="2524406" cy="1890868"/>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262" y="4109883"/>
            <a:ext cx="2524406" cy="189086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2087" y="2125267"/>
            <a:ext cx="2529762" cy="19013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594" y="4123275"/>
            <a:ext cx="2524406" cy="1877475"/>
          </a:xfrm>
          <a:prstGeom prst="rect">
            <a:avLst/>
          </a:prstGeom>
        </p:spPr>
      </p:pic>
      <p:sp>
        <p:nvSpPr>
          <p:cNvPr id="15" name="Rectangle 14"/>
          <p:cNvSpPr/>
          <p:nvPr/>
        </p:nvSpPr>
        <p:spPr>
          <a:xfrm>
            <a:off x="643944" y="4220609"/>
            <a:ext cx="797013" cy="300082"/>
          </a:xfrm>
          <a:prstGeom prst="rect">
            <a:avLst/>
          </a:prstGeom>
        </p:spPr>
        <p:txBody>
          <a:bodyPr wrap="none">
            <a:spAutoFit/>
          </a:bodyPr>
          <a:lstStyle/>
          <a:p>
            <a:r>
              <a:rPr lang="ja-JP" altLang="en-US" sz="1350" b="1" dirty="0"/>
              <a:t>春　はる</a:t>
            </a:r>
          </a:p>
        </p:txBody>
      </p:sp>
      <p:sp>
        <p:nvSpPr>
          <p:cNvPr id="16" name="Rectangle 15"/>
          <p:cNvSpPr/>
          <p:nvPr/>
        </p:nvSpPr>
        <p:spPr>
          <a:xfrm>
            <a:off x="3133947" y="3791251"/>
            <a:ext cx="795411" cy="300082"/>
          </a:xfrm>
          <a:prstGeom prst="rect">
            <a:avLst/>
          </a:prstGeom>
        </p:spPr>
        <p:txBody>
          <a:bodyPr wrap="none">
            <a:spAutoFit/>
          </a:bodyPr>
          <a:lstStyle/>
          <a:p>
            <a:r>
              <a:rPr lang="ja-JP" altLang="en-US" sz="1350" b="1" dirty="0"/>
              <a:t>夏　なつ</a:t>
            </a:r>
          </a:p>
        </p:txBody>
      </p:sp>
      <p:sp>
        <p:nvSpPr>
          <p:cNvPr id="17" name="Rectangle 16"/>
          <p:cNvSpPr/>
          <p:nvPr/>
        </p:nvSpPr>
        <p:spPr>
          <a:xfrm>
            <a:off x="6996951" y="2125266"/>
            <a:ext cx="784189" cy="300082"/>
          </a:xfrm>
          <a:prstGeom prst="rect">
            <a:avLst/>
          </a:prstGeom>
        </p:spPr>
        <p:txBody>
          <a:bodyPr wrap="none">
            <a:spAutoFit/>
          </a:bodyPr>
          <a:lstStyle/>
          <a:p>
            <a:r>
              <a:rPr lang="ja-JP" altLang="en-US" sz="1350" b="1" dirty="0"/>
              <a:t>秋　あき</a:t>
            </a:r>
          </a:p>
        </p:txBody>
      </p:sp>
      <p:sp>
        <p:nvSpPr>
          <p:cNvPr id="18" name="Rectangle 17"/>
          <p:cNvSpPr/>
          <p:nvPr/>
        </p:nvSpPr>
        <p:spPr>
          <a:xfrm>
            <a:off x="7583295" y="3832883"/>
            <a:ext cx="816249" cy="300082"/>
          </a:xfrm>
          <a:prstGeom prst="rect">
            <a:avLst/>
          </a:prstGeom>
        </p:spPr>
        <p:txBody>
          <a:bodyPr wrap="none">
            <a:spAutoFit/>
          </a:bodyPr>
          <a:lstStyle/>
          <a:p>
            <a:r>
              <a:rPr lang="ja-JP" altLang="en-US" sz="1350" b="1" dirty="0"/>
              <a:t>冬　ふゆ</a:t>
            </a:r>
          </a:p>
        </p:txBody>
      </p:sp>
    </p:spTree>
    <p:extLst>
      <p:ext uri="{BB962C8B-B14F-4D97-AF65-F5344CB8AC3E}">
        <p14:creationId xmlns:p14="http://schemas.microsoft.com/office/powerpoint/2010/main" val="1438541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方言　</a:t>
            </a:r>
            <a:r>
              <a:rPr lang="en-US" altLang="ja-JP" dirty="0"/>
              <a:t>Dialect</a:t>
            </a:r>
            <a:endParaRPr kumimoji="1" lang="ja-JP" altLang="en-US" dirty="0"/>
          </a:p>
        </p:txBody>
      </p:sp>
      <p:sp>
        <p:nvSpPr>
          <p:cNvPr id="3" name="Content Placeholder 2"/>
          <p:cNvSpPr>
            <a:spLocks noGrp="1"/>
          </p:cNvSpPr>
          <p:nvPr>
            <p:ph idx="1"/>
          </p:nvPr>
        </p:nvSpPr>
        <p:spPr>
          <a:xfrm>
            <a:off x="628650" y="2208656"/>
            <a:ext cx="7886700" cy="420987"/>
          </a:xfrm>
        </p:spPr>
        <p:txBody>
          <a:bodyPr>
            <a:normAutofit/>
          </a:bodyPr>
          <a:lstStyle/>
          <a:p>
            <a:pPr marL="0" indent="0">
              <a:buNone/>
            </a:pPr>
            <a:r>
              <a:rPr kumimoji="1" lang="en-US" altLang="ja-JP" sz="2400" dirty="0"/>
              <a:t>1. </a:t>
            </a:r>
            <a:r>
              <a:rPr kumimoji="1" lang="ja-JP" altLang="en-US" sz="2400" dirty="0">
                <a:solidFill>
                  <a:srgbClr val="0070C0"/>
                </a:solidFill>
              </a:rPr>
              <a:t>じゃ</a:t>
            </a:r>
            <a:r>
              <a:rPr lang="en-US" altLang="ja-JP" sz="2400" dirty="0"/>
              <a:t> Ja = </a:t>
            </a:r>
            <a:r>
              <a:rPr lang="ja-JP" altLang="en-US" sz="2400" dirty="0"/>
              <a:t>です </a:t>
            </a:r>
            <a:r>
              <a:rPr lang="en-US" altLang="ja-JP" sz="2400" dirty="0"/>
              <a:t>linking verb ( </a:t>
            </a:r>
            <a:r>
              <a:rPr kumimoji="1" lang="en-US" altLang="ja-JP" sz="2400" dirty="0"/>
              <a:t>use at the end of sentence)</a:t>
            </a:r>
            <a:endParaRPr kumimoji="1" lang="ja-JP" altLang="en-US" sz="2400" dirty="0"/>
          </a:p>
        </p:txBody>
      </p:sp>
      <p:sp>
        <p:nvSpPr>
          <p:cNvPr id="4" name="Rectangle 3"/>
          <p:cNvSpPr/>
          <p:nvPr/>
        </p:nvSpPr>
        <p:spPr>
          <a:xfrm>
            <a:off x="628651" y="2791091"/>
            <a:ext cx="4587859" cy="461665"/>
          </a:xfrm>
          <a:prstGeom prst="rect">
            <a:avLst/>
          </a:prstGeom>
        </p:spPr>
        <p:txBody>
          <a:bodyPr wrap="none">
            <a:spAutoFit/>
          </a:bodyPr>
          <a:lstStyle/>
          <a:p>
            <a:r>
              <a:rPr lang="en-US" altLang="ja-JP" sz="2400" dirty="0"/>
              <a:t>2. </a:t>
            </a:r>
            <a:r>
              <a:rPr lang="ja-JP" altLang="en-US" sz="2400" dirty="0">
                <a:solidFill>
                  <a:srgbClr val="FF0000"/>
                </a:solidFill>
              </a:rPr>
              <a:t>ぼっけえ </a:t>
            </a:r>
            <a:r>
              <a:rPr lang="en-US" altLang="ja-JP" sz="2400" dirty="0" err="1"/>
              <a:t>Bokkē</a:t>
            </a:r>
            <a:r>
              <a:rPr lang="en-US" altLang="ja-JP" sz="2400" dirty="0"/>
              <a:t> = </a:t>
            </a:r>
            <a:r>
              <a:rPr lang="ja-JP" altLang="en-US" sz="2400" dirty="0"/>
              <a:t>とても　</a:t>
            </a:r>
            <a:r>
              <a:rPr lang="en-US" altLang="ja-JP" sz="2400" dirty="0"/>
              <a:t>very</a:t>
            </a:r>
            <a:r>
              <a:rPr lang="ja-JP" altLang="en-US" sz="2400" dirty="0"/>
              <a:t>　</a:t>
            </a:r>
            <a:endParaRPr lang="en-US" altLang="ja-JP" sz="2400" dirty="0"/>
          </a:p>
        </p:txBody>
      </p:sp>
      <p:sp>
        <p:nvSpPr>
          <p:cNvPr id="5" name="Rectangle 4"/>
          <p:cNvSpPr/>
          <p:nvPr/>
        </p:nvSpPr>
        <p:spPr>
          <a:xfrm>
            <a:off x="628650" y="3391120"/>
            <a:ext cx="4631461" cy="461665"/>
          </a:xfrm>
          <a:prstGeom prst="rect">
            <a:avLst/>
          </a:prstGeom>
        </p:spPr>
        <p:txBody>
          <a:bodyPr wrap="none">
            <a:spAutoFit/>
          </a:bodyPr>
          <a:lstStyle/>
          <a:p>
            <a:r>
              <a:rPr lang="en-US" altLang="ja-JP" sz="2400" dirty="0"/>
              <a:t>3. </a:t>
            </a:r>
            <a:r>
              <a:rPr lang="ja-JP" altLang="en-US" sz="2400" dirty="0">
                <a:solidFill>
                  <a:srgbClr val="00B050"/>
                </a:solidFill>
              </a:rPr>
              <a:t>きょうてえ</a:t>
            </a:r>
            <a:r>
              <a:rPr lang="ja-JP" altLang="en-US" sz="2400" dirty="0"/>
              <a:t>　</a:t>
            </a:r>
            <a:r>
              <a:rPr lang="en-US" altLang="ja-JP" sz="2400" dirty="0" err="1"/>
              <a:t>Kyōtē</a:t>
            </a:r>
            <a:r>
              <a:rPr lang="en-US" altLang="ja-JP" sz="2400" dirty="0"/>
              <a:t> = </a:t>
            </a:r>
            <a:r>
              <a:rPr lang="ja-JP" altLang="en-US" sz="2400" dirty="0"/>
              <a:t>こわい　</a:t>
            </a:r>
            <a:r>
              <a:rPr lang="en-US" altLang="ja-JP" sz="2400" dirty="0"/>
              <a:t>scary</a:t>
            </a:r>
          </a:p>
        </p:txBody>
      </p:sp>
      <p:sp>
        <p:nvSpPr>
          <p:cNvPr id="8" name="Rectangle 7"/>
          <p:cNvSpPr/>
          <p:nvPr/>
        </p:nvSpPr>
        <p:spPr>
          <a:xfrm>
            <a:off x="628650" y="4643845"/>
            <a:ext cx="6906442" cy="461665"/>
          </a:xfrm>
          <a:prstGeom prst="rect">
            <a:avLst/>
          </a:prstGeom>
        </p:spPr>
        <p:txBody>
          <a:bodyPr wrap="none">
            <a:spAutoFit/>
          </a:bodyPr>
          <a:lstStyle/>
          <a:p>
            <a:r>
              <a:rPr lang="en-US" altLang="ja-JP" sz="2400" dirty="0"/>
              <a:t>In Okayama</a:t>
            </a:r>
            <a:r>
              <a:rPr lang="ja-JP" altLang="en-US" sz="2400" dirty="0"/>
              <a:t>：　あの先生は</a:t>
            </a:r>
            <a:r>
              <a:rPr lang="ja-JP" altLang="en-US" sz="2400" dirty="0">
                <a:solidFill>
                  <a:srgbClr val="00B050"/>
                </a:solidFill>
              </a:rPr>
              <a:t>ぼっけえ</a:t>
            </a:r>
            <a:r>
              <a:rPr lang="ja-JP" altLang="en-US" sz="2400" dirty="0">
                <a:solidFill>
                  <a:srgbClr val="FF0000"/>
                </a:solidFill>
              </a:rPr>
              <a:t>きょうてえん</a:t>
            </a:r>
            <a:r>
              <a:rPr lang="ja-JP" altLang="en-US" sz="2400" dirty="0">
                <a:solidFill>
                  <a:srgbClr val="0070C0"/>
                </a:solidFill>
              </a:rPr>
              <a:t>じゃ</a:t>
            </a:r>
            <a:r>
              <a:rPr lang="ja-JP" altLang="en-US" sz="2400" dirty="0"/>
              <a:t>。</a:t>
            </a:r>
            <a:endParaRPr lang="en-US" altLang="ja-JP" sz="2400" dirty="0"/>
          </a:p>
        </p:txBody>
      </p:sp>
      <p:sp>
        <p:nvSpPr>
          <p:cNvPr id="9" name="Rectangle 8"/>
          <p:cNvSpPr/>
          <p:nvPr/>
        </p:nvSpPr>
        <p:spPr>
          <a:xfrm>
            <a:off x="1" y="4017483"/>
            <a:ext cx="5373587" cy="461665"/>
          </a:xfrm>
          <a:prstGeom prst="rect">
            <a:avLst/>
          </a:prstGeom>
        </p:spPr>
        <p:txBody>
          <a:bodyPr wrap="none">
            <a:spAutoFit/>
          </a:bodyPr>
          <a:lstStyle/>
          <a:p>
            <a:r>
              <a:rPr lang="ja-JP" altLang="en-US" sz="2400" dirty="0"/>
              <a:t>　　　例：あの先生は</a:t>
            </a:r>
            <a:r>
              <a:rPr lang="ja-JP" altLang="en-US" sz="2400" dirty="0">
                <a:solidFill>
                  <a:srgbClr val="00B050"/>
                </a:solidFill>
              </a:rPr>
              <a:t>とても</a:t>
            </a:r>
            <a:r>
              <a:rPr lang="ja-JP" altLang="en-US" sz="2400" dirty="0">
                <a:solidFill>
                  <a:srgbClr val="FF0000"/>
                </a:solidFill>
              </a:rPr>
              <a:t>こわい</a:t>
            </a:r>
            <a:r>
              <a:rPr lang="ja-JP" altLang="en-US" sz="2400" dirty="0">
                <a:solidFill>
                  <a:srgbClr val="0070C0"/>
                </a:solidFill>
              </a:rPr>
              <a:t>です</a:t>
            </a:r>
            <a:r>
              <a:rPr lang="ja-JP" altLang="en-US" sz="2400" dirty="0"/>
              <a:t>。　</a:t>
            </a:r>
            <a:endParaRPr lang="en-US" altLang="ja-JP" sz="2400" dirty="0"/>
          </a:p>
        </p:txBody>
      </p:sp>
      <p:sp>
        <p:nvSpPr>
          <p:cNvPr id="10" name="Rectangle 9"/>
          <p:cNvSpPr/>
          <p:nvPr/>
        </p:nvSpPr>
        <p:spPr>
          <a:xfrm>
            <a:off x="1835215" y="5121888"/>
            <a:ext cx="3541098" cy="461665"/>
          </a:xfrm>
          <a:prstGeom prst="rect">
            <a:avLst/>
          </a:prstGeom>
        </p:spPr>
        <p:txBody>
          <a:bodyPr wrap="none">
            <a:spAutoFit/>
          </a:bodyPr>
          <a:lstStyle/>
          <a:p>
            <a:r>
              <a:rPr lang="en-US" altLang="ja-JP" sz="2400" dirty="0"/>
              <a:t>That teacher </a:t>
            </a:r>
            <a:r>
              <a:rPr lang="en-US" altLang="ja-JP" sz="2400" dirty="0">
                <a:solidFill>
                  <a:srgbClr val="0070C0"/>
                </a:solidFill>
              </a:rPr>
              <a:t>is</a:t>
            </a:r>
            <a:r>
              <a:rPr lang="en-US" altLang="ja-JP" sz="2400" dirty="0"/>
              <a:t> </a:t>
            </a:r>
            <a:r>
              <a:rPr lang="en-US" altLang="ja-JP" sz="2400" dirty="0">
                <a:solidFill>
                  <a:srgbClr val="00B050"/>
                </a:solidFill>
              </a:rPr>
              <a:t>very</a:t>
            </a:r>
            <a:r>
              <a:rPr lang="en-US" altLang="ja-JP" sz="2400" dirty="0"/>
              <a:t> </a:t>
            </a:r>
            <a:r>
              <a:rPr lang="en-US" altLang="ja-JP" sz="2400" dirty="0">
                <a:solidFill>
                  <a:srgbClr val="FF0000"/>
                </a:solidFill>
              </a:rPr>
              <a:t>scary</a:t>
            </a:r>
            <a:r>
              <a:rPr lang="en-US" altLang="ja-JP" sz="2400" dirty="0"/>
              <a:t>.  </a:t>
            </a:r>
            <a:endParaRPr lang="ja-JP" altLang="en-US" sz="2400" dirty="0"/>
          </a:p>
        </p:txBody>
      </p:sp>
    </p:spTree>
    <p:extLst>
      <p:ext uri="{BB962C8B-B14F-4D97-AF65-F5344CB8AC3E}">
        <p14:creationId xmlns:p14="http://schemas.microsoft.com/office/powerpoint/2010/main" val="40150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3" y="915328"/>
            <a:ext cx="6186484" cy="646331"/>
          </a:xfrm>
          <a:prstGeom prst="rect">
            <a:avLst/>
          </a:prstGeom>
          <a:noFill/>
        </p:spPr>
        <p:txBody>
          <a:bodyPr wrap="square" rtlCol="0">
            <a:spAutoFit/>
          </a:bodyPr>
          <a:lstStyle/>
          <a:p>
            <a:r>
              <a:rPr lang="en-GB" sz="3600" b="1" dirty="0"/>
              <a:t>…and </a:t>
            </a:r>
            <a:r>
              <a:rPr lang="en-GB" sz="3600" b="1" u="sng" dirty="0"/>
              <a:t>or</a:t>
            </a:r>
            <a:r>
              <a:rPr lang="en-GB" sz="3600" b="1" dirty="0"/>
              <a:t> and then…</a:t>
            </a:r>
            <a:endParaRPr lang="en-GB" sz="3600" b="1" dirty="0">
              <a:solidFill>
                <a:srgbClr val="FF0000"/>
              </a:solidFill>
            </a:endParaRPr>
          </a:p>
        </p:txBody>
      </p:sp>
      <p:sp>
        <p:nvSpPr>
          <p:cNvPr id="3" name="TextBox 2"/>
          <p:cNvSpPr txBox="1"/>
          <p:nvPr/>
        </p:nvSpPr>
        <p:spPr>
          <a:xfrm>
            <a:off x="628387" y="2659057"/>
            <a:ext cx="2383473" cy="553998"/>
          </a:xfrm>
          <a:prstGeom prst="rect">
            <a:avLst/>
          </a:prstGeom>
          <a:noFill/>
        </p:spPr>
        <p:txBody>
          <a:bodyPr wrap="none" rtlCol="0">
            <a:spAutoFit/>
          </a:bodyPr>
          <a:lstStyle/>
          <a:p>
            <a:r>
              <a:rPr lang="en-GB" sz="3000" dirty="0"/>
              <a:t>(a) Two nouns</a:t>
            </a:r>
            <a:endParaRPr lang="en-US" sz="3000" dirty="0">
              <a:solidFill>
                <a:srgbClr val="3366FF"/>
              </a:solidFill>
            </a:endParaRPr>
          </a:p>
        </p:txBody>
      </p:sp>
      <p:sp>
        <p:nvSpPr>
          <p:cNvPr id="18" name="TextBox 17"/>
          <p:cNvSpPr txBox="1"/>
          <p:nvPr/>
        </p:nvSpPr>
        <p:spPr>
          <a:xfrm>
            <a:off x="628387" y="3558376"/>
            <a:ext cx="3251980" cy="553998"/>
          </a:xfrm>
          <a:prstGeom prst="rect">
            <a:avLst/>
          </a:prstGeom>
          <a:noFill/>
        </p:spPr>
        <p:txBody>
          <a:bodyPr wrap="none" rtlCol="0">
            <a:spAutoFit/>
          </a:bodyPr>
          <a:lstStyle/>
          <a:p>
            <a:r>
              <a:rPr lang="en-GB" altLang="ja-JP" sz="3000" dirty="0">
                <a:solidFill>
                  <a:srgbClr val="000000"/>
                </a:solidFill>
              </a:rPr>
              <a:t>(b) Three adjectives</a:t>
            </a:r>
            <a:endParaRPr lang="en-US" sz="3000" dirty="0">
              <a:solidFill>
                <a:srgbClr val="000000"/>
              </a:solidFill>
            </a:endParaRPr>
          </a:p>
        </p:txBody>
      </p:sp>
      <p:sp>
        <p:nvSpPr>
          <p:cNvPr id="20" name="TextBox 19"/>
          <p:cNvSpPr txBox="1"/>
          <p:nvPr/>
        </p:nvSpPr>
        <p:spPr>
          <a:xfrm>
            <a:off x="628387" y="4457695"/>
            <a:ext cx="2246384" cy="553998"/>
          </a:xfrm>
          <a:prstGeom prst="rect">
            <a:avLst/>
          </a:prstGeom>
          <a:noFill/>
        </p:spPr>
        <p:txBody>
          <a:bodyPr wrap="none" rtlCol="0">
            <a:spAutoFit/>
          </a:bodyPr>
          <a:lstStyle/>
          <a:p>
            <a:r>
              <a:rPr lang="en-GB" altLang="ja-JP" sz="3000" dirty="0"/>
              <a:t>(c) Two verbs</a:t>
            </a:r>
            <a:endParaRPr lang="en-US" sz="3000" dirty="0"/>
          </a:p>
        </p:txBody>
      </p:sp>
      <p:sp>
        <p:nvSpPr>
          <p:cNvPr id="7" name="TextBox 6"/>
          <p:cNvSpPr txBox="1"/>
          <p:nvPr/>
        </p:nvSpPr>
        <p:spPr>
          <a:xfrm>
            <a:off x="628387" y="1833359"/>
            <a:ext cx="4926349" cy="553998"/>
          </a:xfrm>
          <a:prstGeom prst="rect">
            <a:avLst/>
          </a:prstGeom>
          <a:noFill/>
        </p:spPr>
        <p:txBody>
          <a:bodyPr wrap="none" rtlCol="0">
            <a:spAutoFit/>
          </a:bodyPr>
          <a:lstStyle/>
          <a:p>
            <a:r>
              <a:rPr lang="en-GB" altLang="ja-JP" sz="3000" dirty="0"/>
              <a:t>How do we join the following?</a:t>
            </a:r>
            <a:endParaRPr lang="en-US" sz="3000" dirty="0">
              <a:solidFill>
                <a:srgbClr val="3366FF"/>
              </a:solidFill>
            </a:endParaRPr>
          </a:p>
        </p:txBody>
      </p:sp>
    </p:spTree>
    <p:extLst>
      <p:ext uri="{BB962C8B-B14F-4D97-AF65-F5344CB8AC3E}">
        <p14:creationId xmlns:p14="http://schemas.microsoft.com/office/powerpoint/2010/main" val="300619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0"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7264"/>
            <a:ext cx="7886700" cy="994172"/>
          </a:xfrm>
        </p:spPr>
        <p:txBody>
          <a:bodyPr>
            <a:normAutofit fontScale="90000"/>
          </a:bodyPr>
          <a:lstStyle/>
          <a:p>
            <a:r>
              <a:rPr lang="ja-JP" altLang="en-US" dirty="0"/>
              <a:t>後楽園　</a:t>
            </a:r>
            <a:r>
              <a:rPr lang="en-US" altLang="ja-JP" dirty="0" err="1"/>
              <a:t>Kōraku-en</a:t>
            </a:r>
            <a:r>
              <a:rPr lang="ja-JP" altLang="en-US" dirty="0"/>
              <a:t>　岡山城　</a:t>
            </a:r>
            <a:r>
              <a:rPr lang="en-US" altLang="ja-JP" dirty="0"/>
              <a:t>Okayama castle</a:t>
            </a:r>
            <a:br>
              <a:rPr lang="en-US" altLang="ja-JP" dirty="0"/>
            </a:br>
            <a:endParaRPr kumimoji="1" lang="ja-JP" altLang="en-US" dirty="0"/>
          </a:p>
        </p:txBody>
      </p:sp>
      <p:sp>
        <p:nvSpPr>
          <p:cNvPr id="9" name="Content Placeholder 8"/>
          <p:cNvSpPr>
            <a:spLocks noGrp="1"/>
          </p:cNvSpPr>
          <p:nvPr>
            <p:ph idx="1"/>
          </p:nvPr>
        </p:nvSpPr>
        <p:spPr>
          <a:xfrm>
            <a:off x="628650" y="4072494"/>
            <a:ext cx="3521776" cy="1417478"/>
          </a:xfrm>
        </p:spPr>
        <p:txBody>
          <a:bodyPr/>
          <a:lstStyle/>
          <a:p>
            <a:endParaRPr kumimoji="1" lang="ja-JP" alt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6" y="2553732"/>
            <a:ext cx="4239491" cy="29362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006" y="2553731"/>
            <a:ext cx="4239491" cy="2936240"/>
          </a:xfrm>
          <a:prstGeom prst="rect">
            <a:avLst/>
          </a:prstGeom>
        </p:spPr>
      </p:pic>
    </p:spTree>
    <p:extLst>
      <p:ext uri="{BB962C8B-B14F-4D97-AF65-F5344CB8AC3E}">
        <p14:creationId xmlns:p14="http://schemas.microsoft.com/office/powerpoint/2010/main" val="132378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958" y="1129036"/>
            <a:ext cx="4773881" cy="1045001"/>
          </a:xfrm>
        </p:spPr>
        <p:txBody>
          <a:bodyPr>
            <a:normAutofit fontScale="90000"/>
          </a:bodyPr>
          <a:lstStyle/>
          <a:p>
            <a:pPr algn="ctr"/>
            <a:r>
              <a:rPr lang="ja-JP" altLang="en-US" dirty="0"/>
              <a:t>倉敷美観地区　</a:t>
            </a:r>
            <a:br>
              <a:rPr lang="en-US" altLang="ja-JP" dirty="0"/>
            </a:br>
            <a:r>
              <a:rPr lang="en-US" altLang="ja-JP" dirty="0"/>
              <a:t>Kurashiki </a:t>
            </a:r>
            <a:r>
              <a:rPr lang="en-US" altLang="ja-JP" dirty="0" err="1"/>
              <a:t>Bikan</a:t>
            </a:r>
            <a:r>
              <a:rPr lang="en-US" altLang="ja-JP" dirty="0"/>
              <a:t> </a:t>
            </a:r>
            <a:r>
              <a:rPr lang="en-US" altLang="ja-JP" dirty="0" err="1"/>
              <a:t>chiku</a:t>
            </a:r>
            <a:endParaRPr kumimoji="1" lang="ja-JP" altLang="en-US" dirty="0"/>
          </a:p>
        </p:txBody>
      </p:sp>
      <p:sp>
        <p:nvSpPr>
          <p:cNvPr id="11" name="Content Placeholder 10"/>
          <p:cNvSpPr>
            <a:spLocks noGrp="1"/>
          </p:cNvSpPr>
          <p:nvPr>
            <p:ph idx="1"/>
          </p:nvPr>
        </p:nvSpPr>
        <p:spPr>
          <a:xfrm>
            <a:off x="4640283" y="2540577"/>
            <a:ext cx="1345623" cy="1016686"/>
          </a:xfrm>
        </p:spPr>
        <p:txBody>
          <a:bodyPr/>
          <a:lstStyle/>
          <a:p>
            <a:endParaRPr kumimoji="1" lang="ja-JP"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3888"/>
            <a:ext cx="3535878" cy="26484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854" y="3663796"/>
            <a:ext cx="5209604" cy="196858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2007" y="986532"/>
            <a:ext cx="2658450" cy="2658450"/>
          </a:xfrm>
          <a:prstGeom prst="rect">
            <a:avLst/>
          </a:prstGeom>
        </p:spPr>
      </p:pic>
    </p:spTree>
    <p:extLst>
      <p:ext uri="{BB962C8B-B14F-4D97-AF65-F5344CB8AC3E}">
        <p14:creationId xmlns:p14="http://schemas.microsoft.com/office/powerpoint/2010/main" val="1781625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ja-JP" altLang="en-US" dirty="0"/>
              <a:t>ももたろう</a:t>
            </a:r>
            <a:r>
              <a:rPr lang="en-US" altLang="ja-JP" dirty="0"/>
              <a:t> / </a:t>
            </a:r>
            <a:r>
              <a:rPr lang="ja-JP" altLang="en-US" dirty="0"/>
              <a:t>きびだんご　</a:t>
            </a:r>
            <a:br>
              <a:rPr lang="en-US" altLang="ja-JP" dirty="0"/>
            </a:br>
            <a:r>
              <a:rPr lang="en-US" altLang="ja-JP" dirty="0" err="1"/>
              <a:t>Momotarō</a:t>
            </a:r>
            <a:r>
              <a:rPr lang="en-US" altLang="ja-JP" dirty="0"/>
              <a:t> / </a:t>
            </a:r>
            <a:r>
              <a:rPr lang="en-US" altLang="ja-JP" dirty="0" err="1"/>
              <a:t>Kibidango</a:t>
            </a:r>
            <a:r>
              <a:rPr lang="en-US" altLang="ja-JP" dirty="0"/>
              <a:t> (Millet dumpling /</a:t>
            </a:r>
            <a:r>
              <a:rPr lang="en-US" altLang="ja-JP" dirty="0" err="1"/>
              <a:t>Mochi</a:t>
            </a:r>
            <a:r>
              <a:rPr lang="en-US" altLang="ja-JP" dirty="0"/>
              <a:t>)</a:t>
            </a:r>
            <a:endParaRPr kumimoji="1" lang="ja-JP" altLang="en-US" dirty="0"/>
          </a:p>
        </p:txBody>
      </p:sp>
      <p:sp>
        <p:nvSpPr>
          <p:cNvPr id="3" name="Content Placeholder 2"/>
          <p:cNvSpPr>
            <a:spLocks noGrp="1"/>
          </p:cNvSpPr>
          <p:nvPr>
            <p:ph idx="1"/>
          </p:nvPr>
        </p:nvSpPr>
        <p:spPr>
          <a:xfrm>
            <a:off x="628650" y="2125266"/>
            <a:ext cx="7886700" cy="420987"/>
          </a:xfrm>
        </p:spPr>
        <p:txBody>
          <a:bodyPr>
            <a:normAutofit fontScale="92500" lnSpcReduction="10000"/>
          </a:bodyPr>
          <a:lstStyle/>
          <a:p>
            <a:pPr marL="0" indent="0">
              <a:buNone/>
            </a:pPr>
            <a:endParaRPr kumimoji="1" lang="en-US" altLang="ja-JP" dirty="0"/>
          </a:p>
          <a:p>
            <a:pPr marL="0" indent="0">
              <a:buNone/>
            </a:pPr>
            <a:endParaRPr kumimoji="1" lang="ja-JP"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5" y="2771943"/>
            <a:ext cx="3574473" cy="26808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771943"/>
            <a:ext cx="3408323" cy="26808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771942"/>
            <a:ext cx="3408323" cy="2680856"/>
          </a:xfrm>
          <a:prstGeom prst="rect">
            <a:avLst/>
          </a:prstGeom>
        </p:spPr>
      </p:pic>
    </p:spTree>
    <p:extLst>
      <p:ext uri="{BB962C8B-B14F-4D97-AF65-F5344CB8AC3E}">
        <p14:creationId xmlns:p14="http://schemas.microsoft.com/office/powerpoint/2010/main" val="1050969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フルーツ　</a:t>
            </a:r>
            <a:r>
              <a:rPr lang="en-US" altLang="ja-JP" dirty="0"/>
              <a:t>/ </a:t>
            </a:r>
            <a:r>
              <a:rPr lang="ja-JP" altLang="en-US" dirty="0"/>
              <a:t>やさい　</a:t>
            </a:r>
            <a:r>
              <a:rPr lang="en-US" altLang="ja-JP" dirty="0"/>
              <a:t>Fruits / Vegetables</a:t>
            </a:r>
            <a:endParaRPr kumimoji="1" lang="ja-JP" altLang="en-US" dirty="0"/>
          </a:p>
        </p:txBody>
      </p:sp>
      <p:sp>
        <p:nvSpPr>
          <p:cNvPr id="12" name="Content Placeholder 11"/>
          <p:cNvSpPr>
            <a:spLocks noGrp="1"/>
          </p:cNvSpPr>
          <p:nvPr>
            <p:ph idx="1"/>
          </p:nvPr>
        </p:nvSpPr>
        <p:spPr>
          <a:xfrm>
            <a:off x="8515351" y="3664299"/>
            <a:ext cx="181841" cy="274360"/>
          </a:xfrm>
        </p:spPr>
        <p:txBody>
          <a:bodyPr>
            <a:normAutofit fontScale="55000" lnSpcReduction="20000"/>
          </a:bodyPr>
          <a:lstStyle/>
          <a:p>
            <a:endParaRPr kumimoji="1" lang="ja-JP"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07" y="2500828"/>
            <a:ext cx="3104615" cy="171679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07" y="4279020"/>
            <a:ext cx="3145755" cy="157287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213" y="1855427"/>
            <a:ext cx="2920529" cy="167621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131" y="3801480"/>
            <a:ext cx="3081230" cy="2050418"/>
          </a:xfrm>
          <a:prstGeom prst="rect">
            <a:avLst/>
          </a:prstGeom>
        </p:spPr>
      </p:pic>
    </p:spTree>
    <p:extLst>
      <p:ext uri="{BB962C8B-B14F-4D97-AF65-F5344CB8AC3E}">
        <p14:creationId xmlns:p14="http://schemas.microsoft.com/office/powerpoint/2010/main" val="297113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シーフード　</a:t>
            </a:r>
            <a:r>
              <a:rPr lang="en-US" altLang="ja-JP" dirty="0"/>
              <a:t>Seafood</a:t>
            </a:r>
            <a:br>
              <a:rPr lang="en-US" altLang="ja-JP" dirty="0"/>
            </a:br>
            <a:endParaRPr kumimoji="1" lang="ja-JP" alt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04" y="2014579"/>
            <a:ext cx="3010395" cy="2087645"/>
          </a:xfrm>
        </p:spPr>
      </p:pic>
      <p:sp>
        <p:nvSpPr>
          <p:cNvPr id="13" name="Rectangle 12"/>
          <p:cNvSpPr/>
          <p:nvPr/>
        </p:nvSpPr>
        <p:spPr>
          <a:xfrm>
            <a:off x="733674" y="4262998"/>
            <a:ext cx="1546018" cy="1408078"/>
          </a:xfrm>
          <a:prstGeom prst="rect">
            <a:avLst/>
          </a:prstGeom>
        </p:spPr>
        <p:txBody>
          <a:bodyPr wrap="square">
            <a:spAutoFit/>
          </a:bodyPr>
          <a:lstStyle/>
          <a:p>
            <a:pPr algn="ctr"/>
            <a:r>
              <a:rPr lang="ja-JP" altLang="en-US" sz="2400" dirty="0"/>
              <a:t>ままかり </a:t>
            </a:r>
            <a:endParaRPr lang="en-US" altLang="ja-JP" sz="2400" dirty="0"/>
          </a:p>
          <a:p>
            <a:pPr algn="ctr"/>
            <a:r>
              <a:rPr lang="en-US" altLang="ja-JP" sz="2400" dirty="0" err="1"/>
              <a:t>Mamakari</a:t>
            </a:r>
            <a:endParaRPr lang="en-US" altLang="ja-JP" sz="2400" dirty="0"/>
          </a:p>
          <a:p>
            <a:pPr algn="ctr"/>
            <a:r>
              <a:rPr lang="ja-JP" altLang="en-US" sz="2400" dirty="0"/>
              <a:t>（Ｆｉｓｈ）</a:t>
            </a:r>
            <a:br>
              <a:rPr lang="en-US" altLang="ja-JP" sz="1350" dirty="0"/>
            </a:br>
            <a:endParaRPr lang="ja-JP" altLang="en-US" sz="1350" dirty="0"/>
          </a:p>
        </p:txBody>
      </p:sp>
      <p:sp>
        <p:nvSpPr>
          <p:cNvPr id="14" name="Rectangle 13"/>
          <p:cNvSpPr/>
          <p:nvPr/>
        </p:nvSpPr>
        <p:spPr>
          <a:xfrm>
            <a:off x="7042809" y="4102224"/>
            <a:ext cx="1472541" cy="1038746"/>
          </a:xfrm>
          <a:prstGeom prst="rect">
            <a:avLst/>
          </a:prstGeom>
        </p:spPr>
        <p:txBody>
          <a:bodyPr wrap="square">
            <a:spAutoFit/>
          </a:bodyPr>
          <a:lstStyle/>
          <a:p>
            <a:pPr algn="ctr"/>
            <a:r>
              <a:rPr lang="ja-JP" altLang="en-US" sz="2400" dirty="0"/>
              <a:t>かき</a:t>
            </a:r>
            <a:endParaRPr lang="en-US" altLang="ja-JP" sz="2400" dirty="0"/>
          </a:p>
          <a:p>
            <a:pPr algn="ctr"/>
            <a:r>
              <a:rPr lang="ja-JP" altLang="en-US" sz="2400" dirty="0"/>
              <a:t>Ｏｙｓｔｅｒ</a:t>
            </a:r>
            <a:br>
              <a:rPr lang="en-US" altLang="ja-JP" sz="1350" dirty="0"/>
            </a:br>
            <a:endParaRPr lang="ja-JP" altLang="en-US" sz="1350" dirty="0"/>
          </a:p>
        </p:txBody>
      </p:sp>
      <p:sp>
        <p:nvSpPr>
          <p:cNvPr id="15" name="Rectangle 14"/>
          <p:cNvSpPr/>
          <p:nvPr/>
        </p:nvSpPr>
        <p:spPr>
          <a:xfrm>
            <a:off x="3444635" y="3085754"/>
            <a:ext cx="1873656" cy="1200329"/>
          </a:xfrm>
          <a:prstGeom prst="rect">
            <a:avLst/>
          </a:prstGeom>
        </p:spPr>
        <p:txBody>
          <a:bodyPr wrap="square">
            <a:spAutoFit/>
          </a:bodyPr>
          <a:lstStyle/>
          <a:p>
            <a:pPr algn="ctr"/>
            <a:r>
              <a:rPr lang="ja-JP" altLang="en-US" sz="2400" dirty="0"/>
              <a:t> タコ</a:t>
            </a:r>
            <a:endParaRPr lang="en-US" altLang="ja-JP" sz="2400" dirty="0"/>
          </a:p>
          <a:p>
            <a:pPr algn="ctr"/>
            <a:r>
              <a:rPr lang="en-US" altLang="ja-JP" sz="2400" dirty="0"/>
              <a:t> </a:t>
            </a:r>
            <a:r>
              <a:rPr lang="ja-JP" altLang="en-US" sz="2400" dirty="0"/>
              <a:t>Ｏｃｔｏｐｕｓ</a:t>
            </a:r>
            <a:br>
              <a:rPr lang="en-US" altLang="ja-JP" sz="2400" dirty="0"/>
            </a:br>
            <a:endParaRPr lang="ja-JP" alt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198" y="1957446"/>
            <a:ext cx="2969667" cy="21158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970" y="3944744"/>
            <a:ext cx="3002228" cy="2088635"/>
          </a:xfrm>
          <a:prstGeom prst="rect">
            <a:avLst/>
          </a:prstGeom>
        </p:spPr>
      </p:pic>
    </p:spTree>
    <p:extLst>
      <p:ext uri="{BB962C8B-B14F-4D97-AF65-F5344CB8AC3E}">
        <p14:creationId xmlns:p14="http://schemas.microsoft.com/office/powerpoint/2010/main" val="369257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dirty="0"/>
              <a:t>裸祭り　はだかまつり　</a:t>
            </a:r>
            <a:r>
              <a:rPr lang="en-US" altLang="ja-JP" dirty="0"/>
              <a:t>Naked Festival</a:t>
            </a:r>
            <a:br>
              <a:rPr lang="en-US" altLang="ja-JP" dirty="0"/>
            </a:br>
            <a:endParaRPr kumimoji="1" lang="ja-JP" alt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735093"/>
            <a:ext cx="3339548" cy="2119784"/>
          </a:xfrm>
        </p:spPr>
      </p:pic>
      <p:sp>
        <p:nvSpPr>
          <p:cNvPr id="14" name="Rectangle 13"/>
          <p:cNvSpPr/>
          <p:nvPr/>
        </p:nvSpPr>
        <p:spPr>
          <a:xfrm>
            <a:off x="6717724" y="2305972"/>
            <a:ext cx="2426276" cy="1038746"/>
          </a:xfrm>
          <a:prstGeom prst="rect">
            <a:avLst/>
          </a:prstGeom>
        </p:spPr>
        <p:txBody>
          <a:bodyPr wrap="square">
            <a:spAutoFit/>
          </a:bodyPr>
          <a:lstStyle/>
          <a:p>
            <a:pPr algn="ctr"/>
            <a:r>
              <a:rPr lang="ja-JP" altLang="en-US" sz="2400" dirty="0"/>
              <a:t>宝木　たからぎ</a:t>
            </a:r>
            <a:endParaRPr lang="en-US" altLang="ja-JP" sz="2400" dirty="0"/>
          </a:p>
          <a:p>
            <a:pPr algn="ctr"/>
            <a:r>
              <a:rPr lang="en-US" altLang="ja-JP" sz="2400" dirty="0"/>
              <a:t>Holy stick</a:t>
            </a:r>
            <a:r>
              <a:rPr lang="ja-JP" altLang="en-US" sz="2400" dirty="0"/>
              <a:t>　</a:t>
            </a:r>
            <a:br>
              <a:rPr lang="en-US" altLang="ja-JP" sz="1350" dirty="0"/>
            </a:br>
            <a:endParaRPr lang="ja-JP" altLang="en-US" sz="135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946" y="1936193"/>
            <a:ext cx="1850231" cy="138588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065" y="3774679"/>
            <a:ext cx="3339548" cy="2131847"/>
          </a:xfrm>
          <a:prstGeom prst="rect">
            <a:avLst/>
          </a:prstGeom>
        </p:spPr>
      </p:pic>
    </p:spTree>
    <p:extLst>
      <p:ext uri="{BB962C8B-B14F-4D97-AF65-F5344CB8AC3E}">
        <p14:creationId xmlns:p14="http://schemas.microsoft.com/office/powerpoint/2010/main" val="1799155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GB" altLang="ja-JP" sz="3600" b="1" dirty="0">
                <a:latin typeface="Meiryo UI" panose="020B0604030504040204" pitchFamily="50" charset="-128"/>
                <a:ea typeface="Meiryo UI" panose="020B0604030504040204" pitchFamily="50" charset="-128"/>
                <a:cs typeface="Meiryo UI" panose="020B0604030504040204" pitchFamily="50" charset="-128"/>
              </a:rPr>
              <a:t>Telling The Time</a:t>
            </a:r>
            <a:endParaRPr kumimoji="1" lang="en-GB" sz="3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idx="1"/>
          </p:nvPr>
        </p:nvSpPr>
        <p:spPr>
          <a:xfrm>
            <a:off x="1136068" y="3125087"/>
            <a:ext cx="2517248" cy="1231616"/>
          </a:xfrm>
        </p:spPr>
        <p:txBody>
          <a:bodyPr>
            <a:normAutofit/>
          </a:bodyPr>
          <a:lstStyle/>
          <a:p>
            <a:pPr marL="0" indent="0">
              <a:buNone/>
            </a:pPr>
            <a:r>
              <a:rPr lang="en-GB" altLang="ja-JP" sz="3000" b="1" dirty="0">
                <a:latin typeface="Meiryo UI" panose="020B0604030504040204" pitchFamily="50" charset="-128"/>
                <a:ea typeface="Meiryo UI" panose="020B0604030504040204" pitchFamily="50" charset="-128"/>
                <a:cs typeface="Meiryo UI" panose="020B0604030504040204" pitchFamily="50" charset="-128"/>
              </a:rPr>
              <a:t>A: 8:00</a:t>
            </a:r>
          </a:p>
          <a:p>
            <a:pPr marL="0" indent="0">
              <a:buNone/>
            </a:pPr>
            <a:r>
              <a:rPr lang="ja-JP" altLang="en-US" sz="3000" dirty="0"/>
              <a:t>八時です</a:t>
            </a:r>
            <a:endParaRPr lang="en-US" altLang="ja-JP" sz="3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46AAF99C-542A-8D45-A2BE-18862FA306BF}" type="slidenum">
              <a:rPr lang="en-US" smtClean="0"/>
              <a:t>36</a:t>
            </a:fld>
            <a:endParaRPr lang="en-US"/>
          </a:p>
        </p:txBody>
      </p:sp>
      <p:sp>
        <p:nvSpPr>
          <p:cNvPr id="5" name="TextBox 4"/>
          <p:cNvSpPr txBox="1"/>
          <p:nvPr/>
        </p:nvSpPr>
        <p:spPr>
          <a:xfrm>
            <a:off x="2916950" y="4664003"/>
            <a:ext cx="481222" cy="1477328"/>
          </a:xfrm>
          <a:prstGeom prst="rect">
            <a:avLst/>
          </a:prstGeom>
          <a:noFill/>
        </p:spPr>
        <p:txBody>
          <a:bodyPr wrap="none" rtlCol="0">
            <a:spAutoFit/>
          </a:bodyPr>
          <a:lstStyle/>
          <a:p>
            <a:pPr algn="ctr"/>
            <a:r>
              <a:rPr lang="ja-JP" altLang="en-US" sz="3000" b="1" dirty="0">
                <a:solidFill>
                  <a:srgbClr val="800000"/>
                </a:solidFill>
              </a:rPr>
              <a:t>じ</a:t>
            </a:r>
            <a:endParaRPr lang="en-GB" altLang="ja-JP" sz="3000" b="1" dirty="0">
              <a:solidFill>
                <a:srgbClr val="800000"/>
              </a:solidFill>
            </a:endParaRPr>
          </a:p>
          <a:p>
            <a:pPr algn="ctr"/>
            <a:r>
              <a:rPr lang="en-GB" sz="3000" b="1" dirty="0" err="1">
                <a:solidFill>
                  <a:srgbClr val="800000"/>
                </a:solidFill>
              </a:rPr>
              <a:t>ji</a:t>
            </a:r>
            <a:endParaRPr lang="en-US" sz="3000" b="1" dirty="0">
              <a:solidFill>
                <a:srgbClr val="800000"/>
              </a:solidFill>
            </a:endParaRPr>
          </a:p>
          <a:p>
            <a:pPr algn="ctr"/>
            <a:endParaRPr lang="en-US" sz="3000" b="1" dirty="0">
              <a:solidFill>
                <a:srgbClr val="800000"/>
              </a:solidFill>
            </a:endParaRPr>
          </a:p>
        </p:txBody>
      </p:sp>
      <p:cxnSp>
        <p:nvCxnSpPr>
          <p:cNvPr id="6" name="Straight Arrow Connector 5"/>
          <p:cNvCxnSpPr/>
          <p:nvPr/>
        </p:nvCxnSpPr>
        <p:spPr>
          <a:xfrm flipH="1" flipV="1">
            <a:off x="2322353" y="4356704"/>
            <a:ext cx="546507" cy="307300"/>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83290" y="3639175"/>
            <a:ext cx="625308" cy="502106"/>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テキスト ボックス 9"/>
          <p:cNvSpPr txBox="1"/>
          <p:nvPr/>
        </p:nvSpPr>
        <p:spPr>
          <a:xfrm>
            <a:off x="1464300" y="1933144"/>
            <a:ext cx="6470246" cy="1015663"/>
          </a:xfrm>
          <a:prstGeom prst="rect">
            <a:avLst/>
          </a:prstGeom>
          <a:noFill/>
        </p:spPr>
        <p:txBody>
          <a:bodyPr wrap="square" rtlCol="0">
            <a:spAutoFit/>
          </a:bodyPr>
          <a:lstStyle/>
          <a:p>
            <a:r>
              <a:rPr lang="en-US" sz="3000" dirty="0"/>
              <a:t>Q: 何時ですか？ nan </a:t>
            </a:r>
            <a:r>
              <a:rPr lang="en-US" sz="3000" dirty="0" err="1"/>
              <a:t>ji</a:t>
            </a:r>
            <a:r>
              <a:rPr lang="en-US" sz="3000" dirty="0"/>
              <a:t> </a:t>
            </a:r>
            <a:r>
              <a:rPr lang="en-US" sz="3000" dirty="0" err="1"/>
              <a:t>desu</a:t>
            </a:r>
            <a:r>
              <a:rPr lang="en-US" sz="3000" dirty="0"/>
              <a:t> </a:t>
            </a:r>
            <a:r>
              <a:rPr lang="en-US" sz="3000" dirty="0" err="1"/>
              <a:t>ka</a:t>
            </a:r>
            <a:r>
              <a:rPr lang="en-US" sz="3000" dirty="0"/>
              <a:t>? What time is it?</a:t>
            </a:r>
            <a:endParaRPr kumimoji="1" lang="en-US" altLang="ja-JP" sz="3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コンテンツ プレースホルダー 2"/>
          <p:cNvSpPr txBox="1">
            <a:spLocks/>
          </p:cNvSpPr>
          <p:nvPr/>
        </p:nvSpPr>
        <p:spPr>
          <a:xfrm>
            <a:off x="4299647" y="3100264"/>
            <a:ext cx="3758805" cy="1231616"/>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ja-JP" sz="3000" b="1" dirty="0">
                <a:latin typeface="Meiryo UI" panose="020B0604030504040204" pitchFamily="50" charset="-128"/>
                <a:ea typeface="Meiryo UI" panose="020B0604030504040204" pitchFamily="50" charset="-128"/>
                <a:cs typeface="Meiryo UI" panose="020B0604030504040204" pitchFamily="50" charset="-128"/>
              </a:rPr>
              <a:t>A: 8:30</a:t>
            </a:r>
          </a:p>
          <a:p>
            <a:pPr marL="0" indent="0">
              <a:buNone/>
            </a:pPr>
            <a:r>
              <a:rPr lang="ja-JP" altLang="en-US" sz="3000" dirty="0"/>
              <a:t>八時半です</a:t>
            </a:r>
            <a:endParaRPr lang="en-US" altLang="ja-JP" sz="3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Box 17"/>
          <p:cNvSpPr txBox="1"/>
          <p:nvPr/>
        </p:nvSpPr>
        <p:spPr>
          <a:xfrm>
            <a:off x="6206475" y="4639180"/>
            <a:ext cx="942887" cy="1477328"/>
          </a:xfrm>
          <a:prstGeom prst="rect">
            <a:avLst/>
          </a:prstGeom>
          <a:noFill/>
        </p:spPr>
        <p:txBody>
          <a:bodyPr wrap="none" rtlCol="0">
            <a:spAutoFit/>
          </a:bodyPr>
          <a:lstStyle/>
          <a:p>
            <a:pPr algn="ctr"/>
            <a:r>
              <a:rPr lang="ja-JP" altLang="en-US" sz="3000" b="1" dirty="0">
                <a:solidFill>
                  <a:srgbClr val="800000"/>
                </a:solidFill>
              </a:rPr>
              <a:t>はん</a:t>
            </a:r>
            <a:endParaRPr lang="en-GB" altLang="ja-JP" sz="3000" b="1" dirty="0">
              <a:solidFill>
                <a:srgbClr val="800000"/>
              </a:solidFill>
            </a:endParaRPr>
          </a:p>
          <a:p>
            <a:pPr algn="ctr"/>
            <a:r>
              <a:rPr lang="en-GB" sz="3000" b="1" dirty="0" err="1">
                <a:solidFill>
                  <a:srgbClr val="800000"/>
                </a:solidFill>
              </a:rPr>
              <a:t>han</a:t>
            </a:r>
            <a:endParaRPr lang="en-US" sz="3000" b="1" dirty="0">
              <a:solidFill>
                <a:srgbClr val="800000"/>
              </a:solidFill>
            </a:endParaRPr>
          </a:p>
          <a:p>
            <a:pPr algn="ctr"/>
            <a:endParaRPr lang="en-US" sz="3000" b="1" dirty="0">
              <a:solidFill>
                <a:srgbClr val="800000"/>
              </a:solidFill>
            </a:endParaRPr>
          </a:p>
        </p:txBody>
      </p:sp>
      <p:cxnSp>
        <p:nvCxnSpPr>
          <p:cNvPr id="19" name="Straight Arrow Connector 18"/>
          <p:cNvCxnSpPr/>
          <p:nvPr/>
        </p:nvCxnSpPr>
        <p:spPr>
          <a:xfrm flipH="1" flipV="1">
            <a:off x="5842709" y="4331881"/>
            <a:ext cx="546507" cy="307300"/>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025209" y="3694509"/>
            <a:ext cx="625308" cy="502106"/>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8446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8"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GB" altLang="ja-JP" sz="3600" b="1" dirty="0">
                <a:latin typeface="Meiryo UI" panose="020B0604030504040204" pitchFamily="50" charset="-128"/>
                <a:ea typeface="Meiryo UI" panose="020B0604030504040204" pitchFamily="50" charset="-128"/>
                <a:cs typeface="Meiryo UI" panose="020B0604030504040204" pitchFamily="50" charset="-128"/>
              </a:rPr>
              <a:t>Telling The Time</a:t>
            </a:r>
            <a:endParaRPr kumimoji="1" lang="en-GB" sz="3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idx="1"/>
          </p:nvPr>
        </p:nvSpPr>
        <p:spPr>
          <a:xfrm>
            <a:off x="1136068" y="3125087"/>
            <a:ext cx="2959646" cy="1231616"/>
          </a:xfrm>
        </p:spPr>
        <p:txBody>
          <a:bodyPr>
            <a:normAutofit/>
          </a:bodyPr>
          <a:lstStyle/>
          <a:p>
            <a:pPr marL="0" indent="0">
              <a:buNone/>
            </a:pPr>
            <a:r>
              <a:rPr lang="en-GB" altLang="ja-JP" sz="3000" b="1" dirty="0">
                <a:latin typeface="Meiryo UI" panose="020B0604030504040204" pitchFamily="50" charset="-128"/>
                <a:ea typeface="Meiryo UI" panose="020B0604030504040204" pitchFamily="50" charset="-128"/>
                <a:cs typeface="Meiryo UI" panose="020B0604030504040204" pitchFamily="50" charset="-128"/>
              </a:rPr>
              <a:t>A: 8:02</a:t>
            </a:r>
          </a:p>
          <a:p>
            <a:pPr marL="0" indent="0">
              <a:buNone/>
            </a:pPr>
            <a:r>
              <a:rPr lang="ja-JP" altLang="en-US" sz="3000" dirty="0"/>
              <a:t>八時二分です</a:t>
            </a:r>
            <a:endParaRPr lang="en-US" altLang="ja-JP" sz="3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46AAF99C-542A-8D45-A2BE-18862FA306BF}" type="slidenum">
              <a:rPr lang="en-US" smtClean="0"/>
              <a:t>37</a:t>
            </a:fld>
            <a:endParaRPr lang="en-US"/>
          </a:p>
        </p:txBody>
      </p:sp>
      <p:sp>
        <p:nvSpPr>
          <p:cNvPr id="5" name="TextBox 4"/>
          <p:cNvSpPr txBox="1"/>
          <p:nvPr/>
        </p:nvSpPr>
        <p:spPr>
          <a:xfrm>
            <a:off x="2121059" y="4771020"/>
            <a:ext cx="942887" cy="1477328"/>
          </a:xfrm>
          <a:prstGeom prst="rect">
            <a:avLst/>
          </a:prstGeom>
          <a:noFill/>
        </p:spPr>
        <p:txBody>
          <a:bodyPr wrap="none" rtlCol="0">
            <a:spAutoFit/>
          </a:bodyPr>
          <a:lstStyle/>
          <a:p>
            <a:pPr algn="ctr"/>
            <a:r>
              <a:rPr lang="ja-JP" altLang="en-US" sz="3000" b="1" dirty="0">
                <a:solidFill>
                  <a:srgbClr val="800000"/>
                </a:solidFill>
              </a:rPr>
              <a:t>ふん</a:t>
            </a:r>
            <a:endParaRPr lang="en-GB" altLang="ja-JP" sz="3000" b="1" dirty="0">
              <a:solidFill>
                <a:srgbClr val="800000"/>
              </a:solidFill>
            </a:endParaRPr>
          </a:p>
          <a:p>
            <a:pPr algn="ctr"/>
            <a:r>
              <a:rPr lang="en-GB" sz="3000" b="1" dirty="0">
                <a:solidFill>
                  <a:srgbClr val="800000"/>
                </a:solidFill>
              </a:rPr>
              <a:t>fun</a:t>
            </a:r>
            <a:endParaRPr lang="en-US" sz="3000" b="1" dirty="0">
              <a:solidFill>
                <a:srgbClr val="800000"/>
              </a:solidFill>
            </a:endParaRPr>
          </a:p>
          <a:p>
            <a:pPr algn="ctr"/>
            <a:endParaRPr lang="en-US" sz="3000" b="1" dirty="0">
              <a:solidFill>
                <a:srgbClr val="800000"/>
              </a:solidFill>
            </a:endParaRPr>
          </a:p>
        </p:txBody>
      </p:sp>
      <p:cxnSp>
        <p:nvCxnSpPr>
          <p:cNvPr id="6" name="Straight Arrow Connector 5"/>
          <p:cNvCxnSpPr/>
          <p:nvPr/>
        </p:nvCxnSpPr>
        <p:spPr>
          <a:xfrm flipH="1" flipV="1">
            <a:off x="2574951" y="4205521"/>
            <a:ext cx="1" cy="458483"/>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271200" y="3610519"/>
            <a:ext cx="625308" cy="502106"/>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テキスト ボックス 9"/>
          <p:cNvSpPr txBox="1"/>
          <p:nvPr/>
        </p:nvSpPr>
        <p:spPr>
          <a:xfrm>
            <a:off x="1464300" y="1933144"/>
            <a:ext cx="6470246" cy="1015663"/>
          </a:xfrm>
          <a:prstGeom prst="rect">
            <a:avLst/>
          </a:prstGeom>
          <a:noFill/>
        </p:spPr>
        <p:txBody>
          <a:bodyPr wrap="square" rtlCol="0">
            <a:spAutoFit/>
          </a:bodyPr>
          <a:lstStyle/>
          <a:p>
            <a:r>
              <a:rPr lang="en-US" sz="3000" dirty="0"/>
              <a:t>Q: 何時ですか？ nan </a:t>
            </a:r>
            <a:r>
              <a:rPr lang="en-US" sz="3000" dirty="0" err="1"/>
              <a:t>ji</a:t>
            </a:r>
            <a:r>
              <a:rPr lang="en-US" sz="3000" dirty="0"/>
              <a:t> </a:t>
            </a:r>
            <a:r>
              <a:rPr lang="en-US" sz="3000" dirty="0" err="1"/>
              <a:t>desu</a:t>
            </a:r>
            <a:r>
              <a:rPr lang="en-US" sz="3000" dirty="0"/>
              <a:t> </a:t>
            </a:r>
            <a:r>
              <a:rPr lang="en-US" sz="3000" dirty="0" err="1"/>
              <a:t>ka</a:t>
            </a:r>
            <a:r>
              <a:rPr lang="en-US" sz="3000" dirty="0"/>
              <a:t>? What time is it?</a:t>
            </a:r>
            <a:endParaRPr kumimoji="1" lang="en-US" altLang="ja-JP" sz="3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コンテンツ プレースホルダー 2"/>
          <p:cNvSpPr txBox="1">
            <a:spLocks/>
          </p:cNvSpPr>
          <p:nvPr/>
        </p:nvSpPr>
        <p:spPr>
          <a:xfrm>
            <a:off x="4299648" y="3100264"/>
            <a:ext cx="4234277" cy="1231616"/>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ja-JP" sz="3000" b="1" dirty="0">
                <a:latin typeface="Meiryo UI" panose="020B0604030504040204" pitchFamily="50" charset="-128"/>
                <a:ea typeface="Meiryo UI" panose="020B0604030504040204" pitchFamily="50" charset="-128"/>
                <a:cs typeface="Meiryo UI" panose="020B0604030504040204" pitchFamily="50" charset="-128"/>
              </a:rPr>
              <a:t>A: 8:26</a:t>
            </a:r>
          </a:p>
          <a:p>
            <a:pPr marL="0" indent="0">
              <a:buNone/>
            </a:pPr>
            <a:r>
              <a:rPr lang="ja-JP" altLang="en-US" sz="3000" dirty="0"/>
              <a:t>八時二十六分です</a:t>
            </a:r>
            <a:endParaRPr lang="en-US" altLang="ja-JP" sz="3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Box 17"/>
          <p:cNvSpPr txBox="1"/>
          <p:nvPr/>
        </p:nvSpPr>
        <p:spPr>
          <a:xfrm>
            <a:off x="4999042" y="4810408"/>
            <a:ext cx="1579278" cy="1477328"/>
          </a:xfrm>
          <a:prstGeom prst="rect">
            <a:avLst/>
          </a:prstGeom>
          <a:noFill/>
        </p:spPr>
        <p:txBody>
          <a:bodyPr wrap="none" rtlCol="0">
            <a:spAutoFit/>
          </a:bodyPr>
          <a:lstStyle/>
          <a:p>
            <a:pPr algn="ctr"/>
            <a:r>
              <a:rPr lang="ja-JP" altLang="en-US" sz="3000" b="1" dirty="0">
                <a:solidFill>
                  <a:srgbClr val="800000"/>
                </a:solidFill>
              </a:rPr>
              <a:t>ろっぷん</a:t>
            </a:r>
            <a:endParaRPr lang="en-GB" sz="3000" b="1" dirty="0">
              <a:solidFill>
                <a:srgbClr val="800000"/>
              </a:solidFill>
            </a:endParaRPr>
          </a:p>
          <a:p>
            <a:pPr algn="ctr"/>
            <a:r>
              <a:rPr lang="en-GB" sz="3000" b="1" dirty="0" err="1">
                <a:solidFill>
                  <a:srgbClr val="800000"/>
                </a:solidFill>
              </a:rPr>
              <a:t>roppun</a:t>
            </a:r>
            <a:endParaRPr lang="en-US" sz="3000" b="1" dirty="0">
              <a:solidFill>
                <a:srgbClr val="800000"/>
              </a:solidFill>
            </a:endParaRPr>
          </a:p>
          <a:p>
            <a:pPr algn="ctr"/>
            <a:endParaRPr lang="en-US" sz="3000" b="1" dirty="0">
              <a:solidFill>
                <a:srgbClr val="800000"/>
              </a:solidFill>
            </a:endParaRPr>
          </a:p>
        </p:txBody>
      </p:sp>
      <p:cxnSp>
        <p:nvCxnSpPr>
          <p:cNvPr id="19" name="Straight Arrow Connector 18"/>
          <p:cNvCxnSpPr/>
          <p:nvPr/>
        </p:nvCxnSpPr>
        <p:spPr>
          <a:xfrm flipV="1">
            <a:off x="5756856" y="4205520"/>
            <a:ext cx="432214" cy="433661"/>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756856" y="3628331"/>
            <a:ext cx="1003046" cy="502106"/>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678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P spid="18"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GB" altLang="ja-JP" sz="3600" b="1" dirty="0">
                <a:latin typeface="Meiryo UI" panose="020B0604030504040204" pitchFamily="50" charset="-128"/>
                <a:ea typeface="Meiryo UI" panose="020B0604030504040204" pitchFamily="50" charset="-128"/>
                <a:cs typeface="Meiryo UI" panose="020B0604030504040204" pitchFamily="50" charset="-128"/>
              </a:rPr>
              <a:t>Telling The Time</a:t>
            </a:r>
            <a:endParaRPr kumimoji="1" lang="en-GB" sz="3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Picture 6"/>
          <p:cNvPicPr>
            <a:picLocks noChangeAspect="1"/>
          </p:cNvPicPr>
          <p:nvPr/>
        </p:nvPicPr>
        <p:blipFill>
          <a:blip r:embed="rId2"/>
          <a:stretch>
            <a:fillRect/>
          </a:stretch>
        </p:blipFill>
        <p:spPr>
          <a:xfrm>
            <a:off x="469901" y="1940303"/>
            <a:ext cx="8204200" cy="3609975"/>
          </a:xfrm>
          <a:prstGeom prst="rect">
            <a:avLst/>
          </a:prstGeom>
        </p:spPr>
      </p:pic>
    </p:spTree>
    <p:extLst>
      <p:ext uri="{BB962C8B-B14F-4D97-AF65-F5344CB8AC3E}">
        <p14:creationId xmlns:p14="http://schemas.microsoft.com/office/powerpoint/2010/main" val="3605308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546464" y="920323"/>
            <a:ext cx="466794" cy="300082"/>
          </a:xfrm>
          <a:prstGeom prst="rect">
            <a:avLst/>
          </a:prstGeom>
        </p:spPr>
        <p:txBody>
          <a:bodyPr wrap="none">
            <a:spAutoFit/>
          </a:bodyPr>
          <a:lstStyle/>
          <a:p>
            <a:r>
              <a:rPr lang="en-GB" sz="1350" b="1" dirty="0"/>
              <a:t>(の)</a:t>
            </a:r>
            <a:endParaRPr lang="en-GB" sz="1350" dirty="0"/>
          </a:p>
        </p:txBody>
      </p:sp>
      <p:grpSp>
        <p:nvGrpSpPr>
          <p:cNvPr id="19" name="Group 18"/>
          <p:cNvGrpSpPr/>
          <p:nvPr/>
        </p:nvGrpSpPr>
        <p:grpSpPr>
          <a:xfrm>
            <a:off x="2858697" y="1118713"/>
            <a:ext cx="6390211" cy="4841326"/>
            <a:chOff x="3046057" y="185492"/>
            <a:chExt cx="8520282" cy="6455101"/>
          </a:xfrm>
        </p:grpSpPr>
        <p:cxnSp>
          <p:nvCxnSpPr>
            <p:cNvPr id="10" name="Straight Connector 9"/>
            <p:cNvCxnSpPr/>
            <p:nvPr/>
          </p:nvCxnSpPr>
          <p:spPr>
            <a:xfrm>
              <a:off x="5001955" y="511842"/>
              <a:ext cx="69175" cy="4042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046057" y="185492"/>
              <a:ext cx="8520282" cy="6455101"/>
              <a:chOff x="834485" y="206757"/>
              <a:chExt cx="8520282" cy="6455101"/>
            </a:xfrm>
          </p:grpSpPr>
          <p:grpSp>
            <p:nvGrpSpPr>
              <p:cNvPr id="9" name="Group 8"/>
              <p:cNvGrpSpPr/>
              <p:nvPr/>
            </p:nvGrpSpPr>
            <p:grpSpPr>
              <a:xfrm>
                <a:off x="834485" y="206757"/>
                <a:ext cx="8520282" cy="6455101"/>
                <a:chOff x="834485" y="206757"/>
                <a:chExt cx="8520282" cy="6455101"/>
              </a:xfrm>
            </p:grpSpPr>
            <p:sp>
              <p:nvSpPr>
                <p:cNvPr id="2" name="Rectangle 1"/>
                <p:cNvSpPr/>
                <p:nvPr/>
              </p:nvSpPr>
              <p:spPr>
                <a:xfrm>
                  <a:off x="834485" y="206757"/>
                  <a:ext cx="6776214" cy="800219"/>
                </a:xfrm>
                <a:prstGeom prst="rect">
                  <a:avLst/>
                </a:prstGeom>
              </p:spPr>
              <p:txBody>
                <a:bodyPr wrap="none">
                  <a:spAutoFit/>
                </a:bodyPr>
                <a:lstStyle/>
                <a:p>
                  <a:pPr marL="214313" indent="-214313">
                    <a:buFontTx/>
                    <a:buChar char="-"/>
                  </a:pPr>
                  <a:r>
                    <a:rPr lang="en-GB" b="1" dirty="0" err="1"/>
                    <a:t>すみません</a:t>
                  </a:r>
                  <a:r>
                    <a:rPr lang="en-GB" b="1" dirty="0"/>
                    <a:t>   </a:t>
                  </a:r>
                  <a:r>
                    <a:rPr lang="ja-JP" altLang="en-US" b="1" u="sng" dirty="0"/>
                    <a:t>しんじゅく</a:t>
                  </a:r>
                  <a:r>
                    <a:rPr lang="ja-JP" altLang="en-US" b="1" dirty="0"/>
                    <a:t>  </a:t>
                  </a:r>
                  <a:r>
                    <a:rPr lang="en-GB" b="1" dirty="0">
                      <a:solidFill>
                        <a:schemeClr val="accent1">
                          <a:lumMod val="75000"/>
                        </a:schemeClr>
                      </a:solidFill>
                    </a:rPr>
                    <a:t>に</a:t>
                  </a:r>
                  <a:r>
                    <a:rPr lang="en-GB" b="1" dirty="0"/>
                    <a:t> </a:t>
                  </a:r>
                  <a:r>
                    <a:rPr lang="en-GB" b="1" dirty="0" err="1"/>
                    <a:t>いき</a:t>
                  </a:r>
                  <a:r>
                    <a:rPr lang="en-GB" b="1" dirty="0" err="1">
                      <a:solidFill>
                        <a:srgbClr val="FF0000"/>
                      </a:solidFill>
                    </a:rPr>
                    <a:t>たい</a:t>
                  </a:r>
                  <a:r>
                    <a:rPr lang="ja-JP" altLang="en-US" b="1" u="sng" dirty="0">
                      <a:solidFill>
                        <a:srgbClr val="00B050"/>
                      </a:solidFill>
                    </a:rPr>
                    <a:t>ん</a:t>
                  </a:r>
                  <a:r>
                    <a:rPr lang="en-GB" b="1" dirty="0" err="1"/>
                    <a:t>です</a:t>
                  </a:r>
                  <a:r>
                    <a:rPr lang="en-GB" b="1" dirty="0" err="1">
                      <a:solidFill>
                        <a:srgbClr val="7030A0"/>
                      </a:solidFill>
                    </a:rPr>
                    <a:t>が</a:t>
                  </a:r>
                  <a:r>
                    <a:rPr lang="ja-JP" altLang="en-US" b="1" dirty="0">
                      <a:solidFill>
                        <a:srgbClr val="000000"/>
                      </a:solidFill>
                    </a:rPr>
                    <a:t> 。</a:t>
                  </a:r>
                  <a:endParaRPr lang="en-GB" b="1" dirty="0"/>
                </a:p>
                <a:p>
                  <a:pPr marL="214313" indent="-214313">
                    <a:buFontTx/>
                    <a:buChar char="-"/>
                  </a:pPr>
                  <a:r>
                    <a:rPr lang="en-GB" sz="1500" dirty="0" err="1"/>
                    <a:t>sumimasen</a:t>
                  </a:r>
                  <a:r>
                    <a:rPr lang="en-GB" sz="1500" dirty="0"/>
                    <a:t>, SHINJUKU </a:t>
                  </a:r>
                  <a:r>
                    <a:rPr lang="en-GB" sz="1500" dirty="0" err="1">
                      <a:solidFill>
                        <a:schemeClr val="accent1">
                          <a:lumMod val="75000"/>
                        </a:schemeClr>
                      </a:solidFill>
                    </a:rPr>
                    <a:t>ni</a:t>
                  </a:r>
                  <a:r>
                    <a:rPr lang="en-GB" sz="1500" dirty="0"/>
                    <a:t> </a:t>
                  </a:r>
                  <a:r>
                    <a:rPr lang="en-GB" sz="1500" dirty="0" err="1"/>
                    <a:t>iki</a:t>
                  </a:r>
                  <a:r>
                    <a:rPr lang="en-GB" sz="1500" dirty="0" err="1">
                      <a:solidFill>
                        <a:srgbClr val="FF0000"/>
                      </a:solidFill>
                    </a:rPr>
                    <a:t>tai</a:t>
                  </a:r>
                  <a:r>
                    <a:rPr lang="en-GB" sz="1500" dirty="0" err="1">
                      <a:solidFill>
                        <a:srgbClr val="00B050"/>
                      </a:solidFill>
                    </a:rPr>
                    <a:t>n</a:t>
                  </a:r>
                  <a:r>
                    <a:rPr lang="en-GB" sz="1500" dirty="0">
                      <a:solidFill>
                        <a:srgbClr val="00B050"/>
                      </a:solidFill>
                    </a:rPr>
                    <a:t> </a:t>
                  </a:r>
                  <a:r>
                    <a:rPr lang="en-GB" sz="1500" dirty="0" err="1"/>
                    <a:t>desu</a:t>
                  </a:r>
                  <a:r>
                    <a:rPr lang="en-GB" sz="1500" dirty="0"/>
                    <a:t> </a:t>
                  </a:r>
                  <a:r>
                    <a:rPr lang="en-GB" sz="1500" dirty="0" err="1">
                      <a:solidFill>
                        <a:srgbClr val="7030A0"/>
                      </a:solidFill>
                    </a:rPr>
                    <a:t>ga</a:t>
                  </a:r>
                  <a:r>
                    <a:rPr lang="en-GB" sz="1500" dirty="0" err="1"/>
                    <a:t>.</a:t>
                  </a:r>
                  <a:endParaRPr lang="en-GB" sz="1500" dirty="0"/>
                </a:p>
              </p:txBody>
            </p:sp>
            <p:sp>
              <p:nvSpPr>
                <p:cNvPr id="3" name="Rectangle 2"/>
                <p:cNvSpPr/>
                <p:nvPr/>
              </p:nvSpPr>
              <p:spPr>
                <a:xfrm>
                  <a:off x="834485" y="1151124"/>
                  <a:ext cx="8520282" cy="800219"/>
                </a:xfrm>
                <a:prstGeom prst="rect">
                  <a:avLst/>
                </a:prstGeom>
              </p:spPr>
              <p:txBody>
                <a:bodyPr wrap="none">
                  <a:spAutoFit/>
                </a:bodyPr>
                <a:lstStyle/>
                <a:p>
                  <a:pPr marL="214313" indent="-214313">
                    <a:buFontTx/>
                    <a:buChar char="-"/>
                  </a:pPr>
                  <a:r>
                    <a:rPr lang="ja-JP" altLang="en-US" b="1" u="sng" dirty="0"/>
                    <a:t>しんじゅく </a:t>
                  </a:r>
                  <a:r>
                    <a:rPr lang="en-GB" b="1" dirty="0" err="1"/>
                    <a:t>です</a:t>
                  </a:r>
                  <a:r>
                    <a:rPr lang="en-GB" b="1" dirty="0" err="1">
                      <a:solidFill>
                        <a:srgbClr val="7030A0"/>
                      </a:solidFill>
                    </a:rPr>
                    <a:t>か</a:t>
                  </a:r>
                  <a:r>
                    <a:rPr lang="ja-JP" altLang="en-US" b="1" dirty="0">
                      <a:solidFill>
                        <a:srgbClr val="000000"/>
                      </a:solidFill>
                    </a:rPr>
                    <a:t> 。</a:t>
                  </a:r>
                  <a:r>
                    <a:rPr lang="ja-JP" altLang="en-US" b="1" dirty="0"/>
                    <a:t>しんじゅく </a:t>
                  </a:r>
                  <a:r>
                    <a:rPr lang="en-GB" b="1" dirty="0">
                      <a:solidFill>
                        <a:schemeClr val="accent1">
                          <a:lumMod val="75000"/>
                        </a:schemeClr>
                      </a:solidFill>
                    </a:rPr>
                    <a:t>は</a:t>
                  </a:r>
                  <a:r>
                    <a:rPr lang="en-GB" b="1" dirty="0"/>
                    <a:t> </a:t>
                  </a:r>
                  <a:r>
                    <a:rPr lang="en-GB" b="1" u="sng" dirty="0" err="1"/>
                    <a:t>やまのて</a:t>
                  </a:r>
                  <a:r>
                    <a:rPr lang="en-GB" b="1" dirty="0" err="1">
                      <a:solidFill>
                        <a:schemeClr val="accent6">
                          <a:lumMod val="75000"/>
                        </a:schemeClr>
                      </a:solidFill>
                    </a:rPr>
                    <a:t>せん</a:t>
                  </a:r>
                  <a:r>
                    <a:rPr lang="en-GB" b="1" dirty="0"/>
                    <a:t> </a:t>
                  </a:r>
                  <a:r>
                    <a:rPr lang="en-GB" b="1" dirty="0">
                      <a:solidFill>
                        <a:schemeClr val="accent1">
                          <a:lumMod val="75000"/>
                        </a:schemeClr>
                      </a:solidFill>
                    </a:rPr>
                    <a:t>で </a:t>
                  </a:r>
                  <a:r>
                    <a:rPr lang="en-GB" b="1" dirty="0" err="1">
                      <a:solidFill>
                        <a:srgbClr val="FF0000"/>
                      </a:solidFill>
                    </a:rPr>
                    <a:t>い</a:t>
                  </a:r>
                  <a:r>
                    <a:rPr lang="en-GB" b="1" u="sng" dirty="0" err="1">
                      <a:solidFill>
                        <a:srgbClr val="FF0000"/>
                      </a:solidFill>
                      <a:effectLst>
                        <a:outerShdw blurRad="38100" dist="38100" dir="2700000" algn="tl">
                          <a:srgbClr val="000000">
                            <a:alpha val="43137"/>
                          </a:srgbClr>
                        </a:outerShdw>
                      </a:effectLst>
                    </a:rPr>
                    <a:t>け</a:t>
                  </a:r>
                  <a:r>
                    <a:rPr lang="en-GB" b="1" dirty="0" err="1">
                      <a:solidFill>
                        <a:srgbClr val="FF0000"/>
                      </a:solidFill>
                    </a:rPr>
                    <a:t>ます</a:t>
                  </a:r>
                  <a:r>
                    <a:rPr lang="ja-JP" altLang="en-US" b="1" dirty="0">
                      <a:solidFill>
                        <a:srgbClr val="000000"/>
                      </a:solidFill>
                    </a:rPr>
                    <a:t> 。</a:t>
                  </a:r>
                  <a:endParaRPr lang="en-GB" b="1" dirty="0"/>
                </a:p>
                <a:p>
                  <a:pPr marL="214313" indent="-214313">
                    <a:buFontTx/>
                    <a:buChar char="-"/>
                  </a:pPr>
                  <a:r>
                    <a:rPr lang="en-GB" sz="1500" dirty="0"/>
                    <a:t>SHINJUKU </a:t>
                  </a:r>
                  <a:r>
                    <a:rPr lang="en-GB" sz="1500" dirty="0" err="1"/>
                    <a:t>desu</a:t>
                  </a:r>
                  <a:r>
                    <a:rPr lang="en-GB" sz="1500" dirty="0"/>
                    <a:t> </a:t>
                  </a:r>
                  <a:r>
                    <a:rPr lang="en-GB" sz="1500" dirty="0" err="1">
                      <a:solidFill>
                        <a:srgbClr val="7030A0"/>
                      </a:solidFill>
                    </a:rPr>
                    <a:t>ka</a:t>
                  </a:r>
                  <a:r>
                    <a:rPr lang="en-GB" sz="1500" dirty="0"/>
                    <a:t>. SHINJUKU </a:t>
                  </a:r>
                  <a:r>
                    <a:rPr lang="en-GB" sz="1500" dirty="0" err="1">
                      <a:solidFill>
                        <a:schemeClr val="accent1">
                          <a:lumMod val="75000"/>
                        </a:schemeClr>
                      </a:solidFill>
                    </a:rPr>
                    <a:t>wa</a:t>
                  </a:r>
                  <a:r>
                    <a:rPr lang="en-GB" sz="1500" dirty="0"/>
                    <a:t> YAMANOTE</a:t>
                  </a:r>
                  <a:r>
                    <a:rPr lang="en-GB" sz="1500" dirty="0">
                      <a:solidFill>
                        <a:schemeClr val="accent6">
                          <a:lumMod val="75000"/>
                        </a:schemeClr>
                      </a:solidFill>
                    </a:rPr>
                    <a:t> </a:t>
                  </a:r>
                  <a:r>
                    <a:rPr lang="en-GB" sz="1500" dirty="0" err="1">
                      <a:solidFill>
                        <a:schemeClr val="accent6">
                          <a:lumMod val="75000"/>
                        </a:schemeClr>
                      </a:solidFill>
                    </a:rPr>
                    <a:t>sen</a:t>
                  </a:r>
                  <a:r>
                    <a:rPr lang="en-GB" sz="1500" dirty="0">
                      <a:solidFill>
                        <a:schemeClr val="accent6">
                          <a:lumMod val="75000"/>
                        </a:schemeClr>
                      </a:solidFill>
                    </a:rPr>
                    <a:t> </a:t>
                  </a:r>
                  <a:r>
                    <a:rPr lang="en-GB" sz="1500" dirty="0">
                      <a:solidFill>
                        <a:schemeClr val="accent1">
                          <a:lumMod val="75000"/>
                        </a:schemeClr>
                      </a:solidFill>
                    </a:rPr>
                    <a:t>de</a:t>
                  </a:r>
                  <a:r>
                    <a:rPr lang="en-GB" sz="1500" dirty="0"/>
                    <a:t> </a:t>
                  </a:r>
                  <a:r>
                    <a:rPr lang="en-GB" sz="1500" dirty="0" err="1">
                      <a:solidFill>
                        <a:srgbClr val="FF0000"/>
                      </a:solidFill>
                    </a:rPr>
                    <a:t>ikemasu</a:t>
                  </a:r>
                  <a:r>
                    <a:rPr lang="en-GB" sz="1500" dirty="0"/>
                    <a:t>.</a:t>
                  </a:r>
                </a:p>
              </p:txBody>
            </p:sp>
            <p:sp>
              <p:nvSpPr>
                <p:cNvPr id="4" name="Rectangle 3"/>
                <p:cNvSpPr/>
                <p:nvPr/>
              </p:nvSpPr>
              <p:spPr>
                <a:xfrm>
                  <a:off x="834485" y="2093227"/>
                  <a:ext cx="3741195" cy="800219"/>
                </a:xfrm>
                <a:prstGeom prst="rect">
                  <a:avLst/>
                </a:prstGeom>
              </p:spPr>
              <p:txBody>
                <a:bodyPr wrap="none">
                  <a:spAutoFit/>
                </a:bodyPr>
                <a:lstStyle/>
                <a:p>
                  <a:pPr marL="214313" indent="-214313">
                    <a:buFontTx/>
                    <a:buChar char="-"/>
                  </a:pPr>
                  <a:r>
                    <a:rPr lang="en-GB" b="1" dirty="0" err="1">
                      <a:solidFill>
                        <a:schemeClr val="accent2"/>
                      </a:solidFill>
                    </a:rPr>
                    <a:t>なん</a:t>
                  </a:r>
                  <a:r>
                    <a:rPr lang="en-GB" b="1" dirty="0"/>
                    <a:t> </a:t>
                  </a:r>
                  <a:r>
                    <a:rPr lang="en-GB" b="1" dirty="0" err="1">
                      <a:solidFill>
                        <a:srgbClr val="00B0F0"/>
                      </a:solidFill>
                    </a:rPr>
                    <a:t>ばん</a:t>
                  </a:r>
                  <a:r>
                    <a:rPr lang="en-GB" b="1" dirty="0"/>
                    <a:t> </a:t>
                  </a:r>
                  <a:r>
                    <a:rPr lang="en-GB" b="1" dirty="0" err="1">
                      <a:solidFill>
                        <a:schemeClr val="accent6">
                          <a:lumMod val="75000"/>
                        </a:schemeClr>
                      </a:solidFill>
                    </a:rPr>
                    <a:t>せん</a:t>
                  </a:r>
                  <a:r>
                    <a:rPr lang="en-GB" b="1" dirty="0" err="1"/>
                    <a:t>です</a:t>
                  </a:r>
                  <a:r>
                    <a:rPr lang="en-GB" b="1" dirty="0" err="1">
                      <a:solidFill>
                        <a:srgbClr val="7030A0"/>
                      </a:solidFill>
                    </a:rPr>
                    <a:t>か</a:t>
                  </a:r>
                  <a:r>
                    <a:rPr lang="ja-JP" altLang="en-US" b="1" dirty="0">
                      <a:solidFill>
                        <a:srgbClr val="000000"/>
                      </a:solidFill>
                    </a:rPr>
                    <a:t> 。</a:t>
                  </a:r>
                  <a:endParaRPr lang="en-GB" b="1" dirty="0"/>
                </a:p>
                <a:p>
                  <a:pPr marL="214313" indent="-214313">
                    <a:buFontTx/>
                    <a:buChar char="-"/>
                  </a:pPr>
                  <a:r>
                    <a:rPr lang="en-GB" sz="1500" dirty="0">
                      <a:solidFill>
                        <a:schemeClr val="accent2"/>
                      </a:solidFill>
                    </a:rPr>
                    <a:t>nan </a:t>
                  </a:r>
                  <a:r>
                    <a:rPr lang="en-GB" sz="1500" dirty="0">
                      <a:solidFill>
                        <a:srgbClr val="00B0F0"/>
                      </a:solidFill>
                    </a:rPr>
                    <a:t>ban </a:t>
                  </a:r>
                  <a:r>
                    <a:rPr lang="en-GB" sz="1500" dirty="0" err="1">
                      <a:solidFill>
                        <a:schemeClr val="accent6">
                          <a:lumMod val="75000"/>
                        </a:schemeClr>
                      </a:solidFill>
                    </a:rPr>
                    <a:t>sen</a:t>
                  </a:r>
                  <a:r>
                    <a:rPr lang="en-GB" sz="1500" dirty="0"/>
                    <a:t> </a:t>
                  </a:r>
                  <a:r>
                    <a:rPr lang="en-GB" sz="1500" dirty="0" err="1"/>
                    <a:t>desu</a:t>
                  </a:r>
                  <a:r>
                    <a:rPr lang="en-GB" sz="1500" dirty="0"/>
                    <a:t> </a:t>
                  </a:r>
                  <a:r>
                    <a:rPr lang="en-GB" sz="1500" dirty="0" err="1">
                      <a:solidFill>
                        <a:srgbClr val="7030A0"/>
                      </a:solidFill>
                    </a:rPr>
                    <a:t>ka</a:t>
                  </a:r>
                  <a:r>
                    <a:rPr lang="en-GB" sz="1500" dirty="0"/>
                    <a:t>.</a:t>
                  </a:r>
                </a:p>
              </p:txBody>
            </p:sp>
            <p:sp>
              <p:nvSpPr>
                <p:cNvPr id="5" name="Rectangle 4"/>
                <p:cNvSpPr/>
                <p:nvPr/>
              </p:nvSpPr>
              <p:spPr>
                <a:xfrm>
                  <a:off x="834485" y="3035330"/>
                  <a:ext cx="4106252" cy="800219"/>
                </a:xfrm>
                <a:prstGeom prst="rect">
                  <a:avLst/>
                </a:prstGeom>
              </p:spPr>
              <p:txBody>
                <a:bodyPr wrap="none">
                  <a:spAutoFit/>
                </a:bodyPr>
                <a:lstStyle/>
                <a:p>
                  <a:pPr marL="214313" indent="-214313">
                    <a:buFontTx/>
                    <a:buChar char="-"/>
                  </a:pPr>
                  <a:r>
                    <a:rPr lang="en-GB" b="1" dirty="0"/>
                    <a:t> 	      </a:t>
                  </a:r>
                  <a:r>
                    <a:rPr lang="en-GB" b="1" dirty="0" err="1">
                      <a:solidFill>
                        <a:srgbClr val="00B0F0"/>
                      </a:solidFill>
                    </a:rPr>
                    <a:t>ばん</a:t>
                  </a:r>
                  <a:r>
                    <a:rPr lang="en-GB" b="1" dirty="0"/>
                    <a:t> </a:t>
                  </a:r>
                  <a:r>
                    <a:rPr lang="en-GB" b="1" dirty="0" err="1">
                      <a:solidFill>
                        <a:schemeClr val="accent6">
                          <a:lumMod val="75000"/>
                        </a:schemeClr>
                      </a:solidFill>
                    </a:rPr>
                    <a:t>せん</a:t>
                  </a:r>
                  <a:r>
                    <a:rPr lang="en-GB" b="1" dirty="0" err="1"/>
                    <a:t>です</a:t>
                  </a:r>
                  <a:r>
                    <a:rPr lang="ja-JP" altLang="en-US" b="1" dirty="0">
                      <a:solidFill>
                        <a:srgbClr val="000000"/>
                      </a:solidFill>
                    </a:rPr>
                    <a:t> 。</a:t>
                  </a:r>
                  <a:endParaRPr lang="en-GB" b="1" dirty="0"/>
                </a:p>
                <a:p>
                  <a:pPr marL="214313" indent="-214313">
                    <a:buFontTx/>
                    <a:buChar char="-"/>
                  </a:pPr>
                  <a:r>
                    <a:rPr lang="en-GB" sz="1500" dirty="0"/>
                    <a:t> 00 </a:t>
                  </a:r>
                  <a:r>
                    <a:rPr lang="en-GB" sz="1500" dirty="0">
                      <a:solidFill>
                        <a:srgbClr val="00B0F0"/>
                      </a:solidFill>
                    </a:rPr>
                    <a:t>ban</a:t>
                  </a:r>
                  <a:r>
                    <a:rPr lang="en-GB" sz="1500" dirty="0"/>
                    <a:t> </a:t>
                  </a:r>
                  <a:r>
                    <a:rPr lang="en-GB" sz="1500" dirty="0" err="1">
                      <a:solidFill>
                        <a:schemeClr val="accent6">
                          <a:lumMod val="75000"/>
                        </a:schemeClr>
                      </a:solidFill>
                    </a:rPr>
                    <a:t>sen</a:t>
                  </a:r>
                  <a:r>
                    <a:rPr lang="en-GB" sz="1500" dirty="0"/>
                    <a:t> </a:t>
                  </a:r>
                  <a:r>
                    <a:rPr lang="en-GB" sz="1500" dirty="0" err="1"/>
                    <a:t>desu</a:t>
                  </a:r>
                  <a:r>
                    <a:rPr lang="en-GB" sz="1500" dirty="0"/>
                    <a:t>.</a:t>
                  </a:r>
                </a:p>
              </p:txBody>
            </p:sp>
            <p:sp>
              <p:nvSpPr>
                <p:cNvPr id="6" name="Rectangle 5"/>
                <p:cNvSpPr/>
                <p:nvPr/>
              </p:nvSpPr>
              <p:spPr>
                <a:xfrm>
                  <a:off x="834485" y="3977433"/>
                  <a:ext cx="5502362" cy="800219"/>
                </a:xfrm>
                <a:prstGeom prst="rect">
                  <a:avLst/>
                </a:prstGeom>
              </p:spPr>
              <p:txBody>
                <a:bodyPr wrap="none">
                  <a:spAutoFit/>
                </a:bodyPr>
                <a:lstStyle/>
                <a:p>
                  <a:pPr marL="214313" indent="-214313">
                    <a:buFontTx/>
                    <a:buChar char="-"/>
                  </a:pPr>
                  <a:r>
                    <a:rPr lang="en-GB" b="1" dirty="0" err="1">
                      <a:ln>
                        <a:solidFill>
                          <a:sysClr val="windowText" lastClr="000000"/>
                        </a:solidFill>
                      </a:ln>
                      <a:solidFill>
                        <a:srgbClr val="92D050"/>
                      </a:solidFill>
                    </a:rPr>
                    <a:t>つぎ</a:t>
                  </a:r>
                  <a:r>
                    <a:rPr lang="en-GB" b="1" dirty="0"/>
                    <a:t> </a:t>
                  </a:r>
                  <a:r>
                    <a:rPr lang="en-GB" b="1" dirty="0">
                      <a:solidFill>
                        <a:schemeClr val="accent1">
                          <a:lumMod val="75000"/>
                        </a:schemeClr>
                      </a:solidFill>
                    </a:rPr>
                    <a:t>の</a:t>
                  </a:r>
                  <a:r>
                    <a:rPr lang="en-GB" b="1" dirty="0"/>
                    <a:t> </a:t>
                  </a:r>
                  <a:r>
                    <a:rPr lang="en-GB" b="1" dirty="0" err="1">
                      <a:solidFill>
                        <a:schemeClr val="accent6">
                          <a:lumMod val="75000"/>
                        </a:schemeClr>
                      </a:solidFill>
                    </a:rPr>
                    <a:t>でんしゃ</a:t>
                  </a:r>
                  <a:r>
                    <a:rPr lang="en-GB" b="1" dirty="0"/>
                    <a:t> </a:t>
                  </a:r>
                  <a:r>
                    <a:rPr lang="en-GB" b="1" dirty="0">
                      <a:solidFill>
                        <a:schemeClr val="accent1">
                          <a:lumMod val="75000"/>
                        </a:schemeClr>
                      </a:solidFill>
                    </a:rPr>
                    <a:t>は</a:t>
                  </a:r>
                  <a:r>
                    <a:rPr lang="en-GB" b="1" dirty="0"/>
                    <a:t> </a:t>
                  </a:r>
                  <a:r>
                    <a:rPr lang="en-GB" b="1" dirty="0" err="1">
                      <a:solidFill>
                        <a:schemeClr val="accent2"/>
                      </a:solidFill>
                    </a:rPr>
                    <a:t>なん</a:t>
                  </a:r>
                  <a:r>
                    <a:rPr lang="en-GB" b="1" dirty="0"/>
                    <a:t> </a:t>
                  </a:r>
                  <a:r>
                    <a:rPr lang="en-GB" b="1" dirty="0" err="1">
                      <a:solidFill>
                        <a:srgbClr val="00B0F0"/>
                      </a:solidFill>
                    </a:rPr>
                    <a:t>じ</a:t>
                  </a:r>
                  <a:r>
                    <a:rPr lang="en-GB" b="1" dirty="0" err="1"/>
                    <a:t>です</a:t>
                  </a:r>
                  <a:r>
                    <a:rPr lang="en-GB" b="1" dirty="0" err="1">
                      <a:solidFill>
                        <a:srgbClr val="7030A0"/>
                      </a:solidFill>
                    </a:rPr>
                    <a:t>か</a:t>
                  </a:r>
                  <a:r>
                    <a:rPr lang="ja-JP" altLang="en-US" b="1" dirty="0">
                      <a:solidFill>
                        <a:srgbClr val="000000"/>
                      </a:solidFill>
                    </a:rPr>
                    <a:t> 。</a:t>
                  </a:r>
                  <a:endParaRPr lang="en-GB" b="1" dirty="0"/>
                </a:p>
                <a:p>
                  <a:pPr marL="214313" indent="-214313">
                    <a:buFontTx/>
                    <a:buChar char="-"/>
                  </a:pPr>
                  <a:r>
                    <a:rPr lang="en-GB" sz="1500" dirty="0" err="1"/>
                    <a:t>tsugi</a:t>
                  </a:r>
                  <a:r>
                    <a:rPr lang="en-GB" sz="1500" dirty="0"/>
                    <a:t> </a:t>
                  </a:r>
                  <a:r>
                    <a:rPr lang="en-GB" sz="1500" dirty="0">
                      <a:solidFill>
                        <a:schemeClr val="accent1">
                          <a:lumMod val="75000"/>
                        </a:schemeClr>
                      </a:solidFill>
                    </a:rPr>
                    <a:t>no</a:t>
                  </a:r>
                  <a:r>
                    <a:rPr lang="en-GB" sz="1500" dirty="0"/>
                    <a:t> </a:t>
                  </a:r>
                  <a:r>
                    <a:rPr lang="en-GB" sz="1500" dirty="0" err="1">
                      <a:solidFill>
                        <a:schemeClr val="accent6">
                          <a:lumMod val="75000"/>
                        </a:schemeClr>
                      </a:solidFill>
                    </a:rPr>
                    <a:t>densha</a:t>
                  </a:r>
                  <a:r>
                    <a:rPr lang="en-GB" sz="1500" dirty="0"/>
                    <a:t> </a:t>
                  </a:r>
                  <a:r>
                    <a:rPr lang="en-GB" sz="1500" dirty="0" err="1">
                      <a:solidFill>
                        <a:schemeClr val="accent1">
                          <a:lumMod val="75000"/>
                        </a:schemeClr>
                      </a:solidFill>
                    </a:rPr>
                    <a:t>wa</a:t>
                  </a:r>
                  <a:r>
                    <a:rPr lang="en-GB" sz="1500" dirty="0"/>
                    <a:t> </a:t>
                  </a:r>
                  <a:r>
                    <a:rPr lang="en-GB" sz="1500" dirty="0">
                      <a:solidFill>
                        <a:schemeClr val="accent2"/>
                      </a:solidFill>
                    </a:rPr>
                    <a:t>nan</a:t>
                  </a:r>
                  <a:r>
                    <a:rPr lang="en-GB" sz="1500" dirty="0"/>
                    <a:t> </a:t>
                  </a:r>
                  <a:r>
                    <a:rPr lang="en-GB" sz="1500" dirty="0" err="1">
                      <a:solidFill>
                        <a:srgbClr val="00B0F0"/>
                      </a:solidFill>
                    </a:rPr>
                    <a:t>ji</a:t>
                  </a:r>
                  <a:r>
                    <a:rPr lang="en-GB" sz="1500" dirty="0">
                      <a:solidFill>
                        <a:srgbClr val="00B0F0"/>
                      </a:solidFill>
                    </a:rPr>
                    <a:t> </a:t>
                  </a:r>
                  <a:r>
                    <a:rPr lang="en-GB" sz="1500" dirty="0" err="1"/>
                    <a:t>desu</a:t>
                  </a:r>
                  <a:r>
                    <a:rPr lang="en-GB" sz="1500" dirty="0"/>
                    <a:t> </a:t>
                  </a:r>
                  <a:r>
                    <a:rPr lang="en-GB" sz="1500" dirty="0" err="1">
                      <a:solidFill>
                        <a:srgbClr val="7030A0"/>
                      </a:solidFill>
                    </a:rPr>
                    <a:t>ka</a:t>
                  </a:r>
                  <a:r>
                    <a:rPr lang="en-GB" sz="1500" dirty="0"/>
                    <a:t>.</a:t>
                  </a:r>
                </a:p>
              </p:txBody>
            </p:sp>
            <p:sp>
              <p:nvSpPr>
                <p:cNvPr id="7" name="Rectangle 6"/>
                <p:cNvSpPr/>
                <p:nvPr/>
              </p:nvSpPr>
              <p:spPr>
                <a:xfrm>
                  <a:off x="834485" y="4919536"/>
                  <a:ext cx="3105979" cy="800219"/>
                </a:xfrm>
                <a:prstGeom prst="rect">
                  <a:avLst/>
                </a:prstGeom>
              </p:spPr>
              <p:txBody>
                <a:bodyPr wrap="none">
                  <a:spAutoFit/>
                </a:bodyPr>
                <a:lstStyle/>
                <a:p>
                  <a:pPr marL="214313" indent="-214313">
                    <a:buFontTx/>
                    <a:buChar char="-"/>
                  </a:pPr>
                  <a:r>
                    <a:rPr lang="en-GB" b="1" dirty="0"/>
                    <a:t> 	      </a:t>
                  </a:r>
                  <a:r>
                    <a:rPr lang="en-GB" b="1" dirty="0" err="1">
                      <a:solidFill>
                        <a:srgbClr val="00B0F0"/>
                      </a:solidFill>
                    </a:rPr>
                    <a:t>じ</a:t>
                  </a:r>
                  <a:r>
                    <a:rPr lang="en-GB" b="1" dirty="0" err="1"/>
                    <a:t>です</a:t>
                  </a:r>
                  <a:r>
                    <a:rPr lang="ja-JP" altLang="en-US" b="1" dirty="0">
                      <a:solidFill>
                        <a:srgbClr val="000000"/>
                      </a:solidFill>
                    </a:rPr>
                    <a:t> 。</a:t>
                  </a:r>
                  <a:endParaRPr lang="en-GB" b="1" dirty="0"/>
                </a:p>
                <a:p>
                  <a:pPr marL="214313" indent="-214313">
                    <a:buFontTx/>
                    <a:buChar char="-"/>
                  </a:pPr>
                  <a:r>
                    <a:rPr lang="en-GB" sz="1500" dirty="0"/>
                    <a:t>00</a:t>
                  </a:r>
                  <a:r>
                    <a:rPr lang="en-GB" sz="1500" dirty="0">
                      <a:solidFill>
                        <a:srgbClr val="00B0F0"/>
                      </a:solidFill>
                    </a:rPr>
                    <a:t> </a:t>
                  </a:r>
                  <a:r>
                    <a:rPr lang="en-GB" sz="1500" dirty="0" err="1">
                      <a:solidFill>
                        <a:srgbClr val="00B0F0"/>
                      </a:solidFill>
                    </a:rPr>
                    <a:t>ji</a:t>
                  </a:r>
                  <a:r>
                    <a:rPr lang="en-GB" sz="1500" dirty="0">
                      <a:solidFill>
                        <a:srgbClr val="00B0F0"/>
                      </a:solidFill>
                    </a:rPr>
                    <a:t> </a:t>
                  </a:r>
                  <a:r>
                    <a:rPr lang="en-GB" sz="1500" dirty="0" err="1"/>
                    <a:t>desu</a:t>
                  </a:r>
                  <a:r>
                    <a:rPr lang="en-GB" sz="1500" dirty="0"/>
                    <a:t>.</a:t>
                  </a:r>
                </a:p>
              </p:txBody>
            </p:sp>
            <p:sp>
              <p:nvSpPr>
                <p:cNvPr id="8" name="Rectangle 7"/>
                <p:cNvSpPr/>
                <p:nvPr/>
              </p:nvSpPr>
              <p:spPr>
                <a:xfrm>
                  <a:off x="834485" y="5861639"/>
                  <a:ext cx="4219959" cy="800219"/>
                </a:xfrm>
                <a:prstGeom prst="rect">
                  <a:avLst/>
                </a:prstGeom>
              </p:spPr>
              <p:txBody>
                <a:bodyPr wrap="none">
                  <a:spAutoFit/>
                </a:bodyPr>
                <a:lstStyle/>
                <a:p>
                  <a:pPr marL="214313" indent="-214313">
                    <a:buFontTx/>
                    <a:buChar char="-"/>
                  </a:pPr>
                  <a:r>
                    <a:rPr lang="en-GB" b="1" dirty="0" err="1"/>
                    <a:t>ありがとうございました</a:t>
                  </a:r>
                  <a:r>
                    <a:rPr lang="ja-JP" altLang="en-US" b="1" dirty="0">
                      <a:solidFill>
                        <a:srgbClr val="000000"/>
                      </a:solidFill>
                    </a:rPr>
                    <a:t> 。</a:t>
                  </a:r>
                  <a:endParaRPr lang="en-GB" b="1" dirty="0"/>
                </a:p>
                <a:p>
                  <a:pPr marL="214313" indent="-214313">
                    <a:buFontTx/>
                    <a:buChar char="-"/>
                  </a:pPr>
                  <a:r>
                    <a:rPr lang="en-GB" sz="1500" dirty="0" err="1"/>
                    <a:t>arigatō</a:t>
                  </a:r>
                  <a:r>
                    <a:rPr lang="en-GB" sz="1500" dirty="0"/>
                    <a:t> </a:t>
                  </a:r>
                  <a:r>
                    <a:rPr lang="en-GB" sz="1500" dirty="0" err="1"/>
                    <a:t>gozaimashita</a:t>
                  </a:r>
                  <a:r>
                    <a:rPr lang="en-GB" sz="1500" dirty="0"/>
                    <a:t>.</a:t>
                  </a:r>
                </a:p>
              </p:txBody>
            </p:sp>
          </p:grpSp>
          <p:grpSp>
            <p:nvGrpSpPr>
              <p:cNvPr id="14" name="Group 13"/>
              <p:cNvGrpSpPr/>
              <p:nvPr/>
            </p:nvGrpSpPr>
            <p:grpSpPr>
              <a:xfrm>
                <a:off x="1289442" y="3071430"/>
                <a:ext cx="837729" cy="378018"/>
                <a:chOff x="1289442" y="3092695"/>
                <a:chExt cx="837729" cy="378018"/>
              </a:xfrm>
            </p:grpSpPr>
            <p:sp>
              <p:nvSpPr>
                <p:cNvPr id="11" name="Oval 10"/>
                <p:cNvSpPr/>
                <p:nvPr/>
              </p:nvSpPr>
              <p:spPr>
                <a:xfrm>
                  <a:off x="1289442" y="3092695"/>
                  <a:ext cx="382772" cy="37801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p:cNvSpPr/>
                <p:nvPr/>
              </p:nvSpPr>
              <p:spPr>
                <a:xfrm>
                  <a:off x="1744399" y="3092695"/>
                  <a:ext cx="382772" cy="37801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5" name="Group 14"/>
              <p:cNvGrpSpPr/>
              <p:nvPr/>
            </p:nvGrpSpPr>
            <p:grpSpPr>
              <a:xfrm>
                <a:off x="1289442" y="4925709"/>
                <a:ext cx="837729" cy="378018"/>
                <a:chOff x="1289442" y="3092695"/>
                <a:chExt cx="837729" cy="378018"/>
              </a:xfrm>
            </p:grpSpPr>
            <p:sp>
              <p:nvSpPr>
                <p:cNvPr id="16" name="Oval 15"/>
                <p:cNvSpPr/>
                <p:nvPr/>
              </p:nvSpPr>
              <p:spPr>
                <a:xfrm>
                  <a:off x="1289442" y="3092695"/>
                  <a:ext cx="382772" cy="37801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Oval 16"/>
                <p:cNvSpPr/>
                <p:nvPr/>
              </p:nvSpPr>
              <p:spPr>
                <a:xfrm>
                  <a:off x="1744399" y="3092695"/>
                  <a:ext cx="382772" cy="37801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grpSp>
      <p:pic>
        <p:nvPicPr>
          <p:cNvPr id="20" name="Picture 2" descr="http://images.travelpod.com/users/gmalnyk/1.1241485860.shinjuku-s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5" y="2271729"/>
            <a:ext cx="2699081" cy="202676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nvGrpSpPr>
          <p:cNvPr id="25" name="Group 24"/>
          <p:cNvGrpSpPr/>
          <p:nvPr/>
        </p:nvGrpSpPr>
        <p:grpSpPr>
          <a:xfrm>
            <a:off x="63067" y="920324"/>
            <a:ext cx="2715029" cy="1365289"/>
            <a:chOff x="73358" y="3030584"/>
            <a:chExt cx="3620039" cy="1820384"/>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grpSpPr>
        <p:sp>
          <p:nvSpPr>
            <p:cNvPr id="24" name="Rectangle 23"/>
            <p:cNvSpPr/>
            <p:nvPr/>
          </p:nvSpPr>
          <p:spPr>
            <a:xfrm>
              <a:off x="73358" y="3030584"/>
              <a:ext cx="3620039" cy="178960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3" name="Group 22"/>
            <p:cNvGrpSpPr/>
            <p:nvPr/>
          </p:nvGrpSpPr>
          <p:grpSpPr>
            <a:xfrm>
              <a:off x="115888" y="3030584"/>
              <a:ext cx="3499714" cy="1820384"/>
              <a:chOff x="115888" y="3030584"/>
              <a:chExt cx="3499714" cy="1820384"/>
            </a:xfrm>
            <a:grpFill/>
          </p:grpSpPr>
          <p:pic>
            <p:nvPicPr>
              <p:cNvPr id="15362" name="Picture 2" descr="http://kanji.1-jp.com/kanji/kaniji-img-400/94/94-1-station.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888" y="3030584"/>
                <a:ext cx="1500261" cy="1500261"/>
              </a:xfrm>
              <a:prstGeom prst="rect">
                <a:avLst/>
              </a:prstGeom>
              <a:grpFill/>
            </p:spPr>
          </p:pic>
          <p:sp>
            <p:nvSpPr>
              <p:cNvPr id="21" name="Rectangle 20"/>
              <p:cNvSpPr/>
              <p:nvPr/>
            </p:nvSpPr>
            <p:spPr>
              <a:xfrm>
                <a:off x="1546231" y="3395993"/>
                <a:ext cx="2069371" cy="800219"/>
              </a:xfrm>
              <a:prstGeom prst="rect">
                <a:avLst/>
              </a:prstGeom>
              <a:grpFill/>
            </p:spPr>
            <p:txBody>
              <a:bodyPr wrap="none">
                <a:spAutoFit/>
              </a:bodyPr>
              <a:lstStyle/>
              <a:p>
                <a:r>
                  <a:rPr lang="en-GB" sz="3300" b="1" dirty="0"/>
                  <a:t>で</a:t>
                </a:r>
                <a:r>
                  <a:rPr lang="ja-JP" altLang="en-US" sz="3300" b="1" dirty="0">
                    <a:solidFill>
                      <a:srgbClr val="000000"/>
                    </a:solidFill>
                  </a:rPr>
                  <a:t> 。。。</a:t>
                </a:r>
                <a:endParaRPr lang="en-GB" sz="3300" dirty="0"/>
              </a:p>
            </p:txBody>
          </p:sp>
          <p:sp>
            <p:nvSpPr>
              <p:cNvPr id="22" name="Rectangle 21"/>
              <p:cNvSpPr/>
              <p:nvPr/>
            </p:nvSpPr>
            <p:spPr>
              <a:xfrm>
                <a:off x="485845" y="4358525"/>
                <a:ext cx="857500" cy="492443"/>
              </a:xfrm>
              <a:prstGeom prst="rect">
                <a:avLst/>
              </a:prstGeom>
              <a:grpFill/>
            </p:spPr>
            <p:txBody>
              <a:bodyPr wrap="none">
                <a:spAutoFit/>
              </a:bodyPr>
              <a:lstStyle/>
              <a:p>
                <a:r>
                  <a:rPr lang="ja-JP" altLang="en-US" b="1" dirty="0"/>
                  <a:t>え き</a:t>
                </a:r>
                <a:endParaRPr lang="en-GB" dirty="0"/>
              </a:p>
            </p:txBody>
          </p:sp>
        </p:grpSp>
      </p:grpSp>
      <p:pic>
        <p:nvPicPr>
          <p:cNvPr id="28" name="Picture 4" descr="http://www.photopassjapan.com/images/img%202103%20tokyo%20ebisu%20jr%20eki%20-%20station%20ticket%20gat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0907" y="4298494"/>
            <a:ext cx="2163350" cy="1622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4" descr="http://www.photopassjapan.com/images/img%202103%20tokyo%20ebisu%20jr%20eki%20-%20station%20ticket%20ga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3672" y="991763"/>
            <a:ext cx="6230630" cy="487076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3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364"/>
                                        </p:tgtEl>
                                        <p:attrNameLst>
                                          <p:attrName>ppt_w</p:attrName>
                                        </p:attrNameLst>
                                      </p:cBhvr>
                                      <p:tavLst>
                                        <p:tav tm="0">
                                          <p:val>
                                            <p:strVal val="ppt_w"/>
                                          </p:val>
                                        </p:tav>
                                        <p:tav tm="100000">
                                          <p:val>
                                            <p:fltVal val="0"/>
                                          </p:val>
                                        </p:tav>
                                      </p:tavLst>
                                    </p:anim>
                                    <p:anim calcmode="lin" valueType="num">
                                      <p:cBhvr>
                                        <p:cTn id="7" dur="500"/>
                                        <p:tgtEl>
                                          <p:spTgt spid="15364"/>
                                        </p:tgtEl>
                                        <p:attrNameLst>
                                          <p:attrName>ppt_h</p:attrName>
                                        </p:attrNameLst>
                                      </p:cBhvr>
                                      <p:tavLst>
                                        <p:tav tm="0">
                                          <p:val>
                                            <p:strVal val="ppt_h"/>
                                          </p:val>
                                        </p:tav>
                                        <p:tav tm="100000">
                                          <p:val>
                                            <p:fltVal val="0"/>
                                          </p:val>
                                        </p:tav>
                                      </p:tavLst>
                                    </p:anim>
                                    <p:animEffect transition="out" filter="fade">
                                      <p:cBhvr>
                                        <p:cTn id="8" dur="500"/>
                                        <p:tgtEl>
                                          <p:spTgt spid="15364"/>
                                        </p:tgtEl>
                                      </p:cBhvr>
                                    </p:animEffect>
                                    <p:set>
                                      <p:cBhvr>
                                        <p:cTn id="9" dur="1" fill="hold">
                                          <p:stCondLst>
                                            <p:cond delay="499"/>
                                          </p:stCondLst>
                                        </p:cTn>
                                        <p:tgtEl>
                                          <p:spTgt spid="15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3" y="915328"/>
            <a:ext cx="6186484" cy="646331"/>
          </a:xfrm>
          <a:prstGeom prst="rect">
            <a:avLst/>
          </a:prstGeom>
          <a:noFill/>
        </p:spPr>
        <p:txBody>
          <a:bodyPr wrap="square" rtlCol="0">
            <a:spAutoFit/>
          </a:bodyPr>
          <a:lstStyle/>
          <a:p>
            <a:r>
              <a:rPr lang="en-GB" sz="3600" b="1" dirty="0"/>
              <a:t>Two Objects: …and…</a:t>
            </a:r>
            <a:r>
              <a:rPr lang="en-GB" altLang="ja-JP" sz="3600" b="1" dirty="0"/>
              <a:t>               </a:t>
            </a:r>
            <a:r>
              <a:rPr lang="ja-JP" altLang="en-US" sz="3600" b="1" dirty="0">
                <a:solidFill>
                  <a:srgbClr val="FF0000"/>
                </a:solidFill>
              </a:rPr>
              <a:t>と</a:t>
            </a:r>
            <a:endParaRPr lang="en-GB" sz="3600" b="1" dirty="0">
              <a:solidFill>
                <a:srgbClr val="FF0000"/>
              </a:solidFill>
            </a:endParaRPr>
          </a:p>
        </p:txBody>
      </p:sp>
      <p:sp>
        <p:nvSpPr>
          <p:cNvPr id="3" name="TextBox 2"/>
          <p:cNvSpPr txBox="1"/>
          <p:nvPr/>
        </p:nvSpPr>
        <p:spPr>
          <a:xfrm>
            <a:off x="628387" y="2659057"/>
            <a:ext cx="5734327" cy="553998"/>
          </a:xfrm>
          <a:prstGeom prst="rect">
            <a:avLst/>
          </a:prstGeom>
          <a:noFill/>
        </p:spPr>
        <p:txBody>
          <a:bodyPr wrap="none" rtlCol="0">
            <a:spAutoFit/>
          </a:bodyPr>
          <a:lstStyle/>
          <a:p>
            <a:r>
              <a:rPr lang="en-GB" altLang="ja-JP" sz="3000" dirty="0"/>
              <a:t>I ate some grapes </a:t>
            </a:r>
            <a:r>
              <a:rPr lang="en-GB" altLang="ja-JP" sz="3000" u="sng" dirty="0"/>
              <a:t>and</a:t>
            </a:r>
            <a:r>
              <a:rPr lang="en-GB" altLang="ja-JP" sz="3000" dirty="0"/>
              <a:t> strawberries.</a:t>
            </a:r>
            <a:endParaRPr lang="en-US" sz="3000" dirty="0">
              <a:solidFill>
                <a:srgbClr val="3366FF"/>
              </a:solidFill>
            </a:endParaRPr>
          </a:p>
        </p:txBody>
      </p:sp>
      <p:sp>
        <p:nvSpPr>
          <p:cNvPr id="20" name="TextBox 19"/>
          <p:cNvSpPr txBox="1"/>
          <p:nvPr/>
        </p:nvSpPr>
        <p:spPr>
          <a:xfrm>
            <a:off x="628387" y="3591487"/>
            <a:ext cx="6993838" cy="553998"/>
          </a:xfrm>
          <a:prstGeom prst="rect">
            <a:avLst/>
          </a:prstGeom>
          <a:noFill/>
        </p:spPr>
        <p:txBody>
          <a:bodyPr wrap="none" rtlCol="0">
            <a:spAutoFit/>
          </a:bodyPr>
          <a:lstStyle/>
          <a:p>
            <a:r>
              <a:rPr lang="en-GB" altLang="ja-JP" sz="3000" dirty="0" err="1"/>
              <a:t>Watashi</a:t>
            </a:r>
            <a:r>
              <a:rPr lang="en-GB" altLang="ja-JP" sz="3000" dirty="0"/>
              <a:t> </a:t>
            </a:r>
            <a:r>
              <a:rPr lang="en-GB" altLang="ja-JP" sz="3000" dirty="0" err="1">
                <a:solidFill>
                  <a:srgbClr val="0000FF"/>
                </a:solidFill>
              </a:rPr>
              <a:t>wa</a:t>
            </a:r>
            <a:r>
              <a:rPr lang="en-GB" altLang="ja-JP" sz="3000" dirty="0"/>
              <a:t> </a:t>
            </a:r>
            <a:r>
              <a:rPr lang="en-GB" altLang="ja-JP" sz="3000" dirty="0" err="1"/>
              <a:t>budō</a:t>
            </a:r>
            <a:r>
              <a:rPr lang="en-GB" altLang="ja-JP" sz="3000" dirty="0"/>
              <a:t> </a:t>
            </a:r>
            <a:r>
              <a:rPr lang="en-GB" altLang="ja-JP" sz="3000" dirty="0">
                <a:solidFill>
                  <a:srgbClr val="FF0000"/>
                </a:solidFill>
              </a:rPr>
              <a:t>to</a:t>
            </a:r>
            <a:r>
              <a:rPr lang="en-GB" altLang="ja-JP" sz="3000" dirty="0"/>
              <a:t> </a:t>
            </a:r>
            <a:r>
              <a:rPr lang="en-GB" altLang="ja-JP" sz="3000" dirty="0" err="1"/>
              <a:t>ichigo</a:t>
            </a:r>
            <a:r>
              <a:rPr lang="en-GB" altLang="ja-JP" sz="3000" dirty="0"/>
              <a:t> </a:t>
            </a:r>
            <a:r>
              <a:rPr lang="en-GB" altLang="ja-JP" sz="3000" dirty="0">
                <a:solidFill>
                  <a:srgbClr val="0000FF"/>
                </a:solidFill>
              </a:rPr>
              <a:t>wo</a:t>
            </a:r>
            <a:r>
              <a:rPr lang="en-GB" altLang="ja-JP" sz="3000" dirty="0"/>
              <a:t> </a:t>
            </a:r>
            <a:r>
              <a:rPr lang="en-GB" altLang="ja-JP" sz="3000" dirty="0" err="1"/>
              <a:t>tabemashita</a:t>
            </a:r>
            <a:r>
              <a:rPr lang="en-US" altLang="ja-JP" sz="3000" dirty="0"/>
              <a:t>.</a:t>
            </a:r>
            <a:endParaRPr lang="en-US" sz="3000" dirty="0"/>
          </a:p>
        </p:txBody>
      </p:sp>
      <p:pic>
        <p:nvPicPr>
          <p:cNvPr id="6" name="Picture 5"/>
          <p:cNvPicPr>
            <a:picLocks noChangeAspect="1"/>
          </p:cNvPicPr>
          <p:nvPr/>
        </p:nvPicPr>
        <p:blipFill>
          <a:blip r:embed="rId2"/>
          <a:stretch>
            <a:fillRect/>
          </a:stretch>
        </p:blipFill>
        <p:spPr>
          <a:xfrm>
            <a:off x="5145314" y="4262663"/>
            <a:ext cx="3586616" cy="2290249"/>
          </a:xfrm>
          <a:prstGeom prst="rect">
            <a:avLst/>
          </a:prstGeom>
        </p:spPr>
      </p:pic>
      <p:sp>
        <p:nvSpPr>
          <p:cNvPr id="9" name="TextBox 8"/>
          <p:cNvSpPr txBox="1"/>
          <p:nvPr/>
        </p:nvSpPr>
        <p:spPr>
          <a:xfrm>
            <a:off x="620066" y="3592490"/>
            <a:ext cx="6888489" cy="553998"/>
          </a:xfrm>
          <a:prstGeom prst="rect">
            <a:avLst/>
          </a:prstGeom>
          <a:noFill/>
        </p:spPr>
        <p:txBody>
          <a:bodyPr wrap="none" rtlCol="0">
            <a:spAutoFit/>
          </a:bodyPr>
          <a:lstStyle/>
          <a:p>
            <a:r>
              <a:rPr lang="en-GB" altLang="ja-JP" sz="3000" dirty="0" err="1"/>
              <a:t>Watashi</a:t>
            </a:r>
            <a:r>
              <a:rPr lang="en-GB" altLang="ja-JP" sz="3000" dirty="0"/>
              <a:t> </a:t>
            </a:r>
            <a:r>
              <a:rPr lang="en-GB" altLang="ja-JP" sz="3000" dirty="0">
                <a:solidFill>
                  <a:srgbClr val="0000FF"/>
                </a:solidFill>
              </a:rPr>
              <a:t>__</a:t>
            </a:r>
            <a:r>
              <a:rPr lang="en-GB" altLang="ja-JP" sz="3000" dirty="0"/>
              <a:t> </a:t>
            </a:r>
            <a:r>
              <a:rPr lang="en-GB" altLang="ja-JP" sz="3000" dirty="0" err="1"/>
              <a:t>budō</a:t>
            </a:r>
            <a:r>
              <a:rPr lang="en-GB" altLang="ja-JP" sz="3000" dirty="0"/>
              <a:t> </a:t>
            </a:r>
            <a:r>
              <a:rPr lang="en-GB" altLang="ja-JP" sz="3000" dirty="0">
                <a:solidFill>
                  <a:srgbClr val="FF0000"/>
                </a:solidFill>
              </a:rPr>
              <a:t>__</a:t>
            </a:r>
            <a:r>
              <a:rPr lang="en-GB" altLang="ja-JP" sz="3000" dirty="0"/>
              <a:t> </a:t>
            </a:r>
            <a:r>
              <a:rPr lang="en-GB" altLang="ja-JP" sz="3000" dirty="0" err="1"/>
              <a:t>ichigo</a:t>
            </a:r>
            <a:r>
              <a:rPr lang="en-GB" altLang="ja-JP" sz="3000" dirty="0"/>
              <a:t> </a:t>
            </a:r>
            <a:r>
              <a:rPr lang="en-GB" altLang="ja-JP" sz="3000" dirty="0">
                <a:solidFill>
                  <a:srgbClr val="0000FF"/>
                </a:solidFill>
              </a:rPr>
              <a:t>__</a:t>
            </a:r>
            <a:r>
              <a:rPr lang="en-GB" altLang="ja-JP" sz="3000" dirty="0"/>
              <a:t> </a:t>
            </a:r>
            <a:r>
              <a:rPr lang="en-GB" altLang="ja-JP" sz="3000" dirty="0" err="1"/>
              <a:t>tabemashita</a:t>
            </a:r>
            <a:r>
              <a:rPr lang="en-US" altLang="ja-JP" sz="3000" dirty="0"/>
              <a:t>.</a:t>
            </a:r>
            <a:endParaRPr lang="en-US" sz="3000" dirty="0"/>
          </a:p>
        </p:txBody>
      </p:sp>
    </p:spTree>
    <p:extLst>
      <p:ext uri="{BB962C8B-B14F-4D97-AF65-F5344CB8AC3E}">
        <p14:creationId xmlns:p14="http://schemas.microsoft.com/office/powerpoint/2010/main" val="90467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9" grpId="0"/>
      <p:bldP spid="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misawajapan.com/images/tokyo_subway_map.gif"/>
          <p:cNvPicPr>
            <a:picLocks noChangeAspect="1" noChangeArrowheads="1"/>
          </p:cNvPicPr>
          <p:nvPr/>
        </p:nvPicPr>
        <p:blipFill>
          <a:blip r:embed="rId2">
            <a:clrChange>
              <a:clrFrom>
                <a:srgbClr val="E7F2F2"/>
              </a:clrFrom>
              <a:clrTo>
                <a:srgbClr val="E7F2F2">
                  <a:alpha val="0"/>
                </a:srgbClr>
              </a:clrTo>
            </a:clrChange>
            <a:extLst>
              <a:ext uri="{28A0092B-C50C-407E-A947-70E740481C1C}">
                <a14:useLocalDpi xmlns:a14="http://schemas.microsoft.com/office/drawing/2010/main" val="0"/>
              </a:ext>
            </a:extLst>
          </a:blip>
          <a:srcRect/>
          <a:stretch>
            <a:fillRect/>
          </a:stretch>
        </p:blipFill>
        <p:spPr bwMode="auto">
          <a:xfrm>
            <a:off x="893550" y="734159"/>
            <a:ext cx="8334328" cy="552843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konnichiwhatsup.files.wordpress.com/2013/08/tokyo-kanji.g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678" y="874836"/>
            <a:ext cx="1413066" cy="11304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948" y="3234083"/>
            <a:ext cx="1160895" cy="26314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a:ln>
            <a:solidFill>
              <a:schemeClr val="tx1"/>
            </a:solidFill>
          </a:ln>
        </p:spPr>
        <p:txBody>
          <a:bodyPr wrap="none" rtlCol="0">
            <a:spAutoFit/>
          </a:bodyPr>
          <a:lstStyle/>
          <a:p>
            <a:r>
              <a:rPr lang="en-GB" sz="3300" b="1" dirty="0">
                <a:ln w="9525">
                  <a:solidFill>
                    <a:schemeClr val="bg1"/>
                  </a:solidFill>
                  <a:prstDash val="solid"/>
                </a:ln>
                <a:effectLst>
                  <a:outerShdw blurRad="12700" dist="38100" dir="2700000" algn="tl" rotWithShape="0">
                    <a:schemeClr val="bg1">
                      <a:lumMod val="50000"/>
                    </a:schemeClr>
                  </a:outerShdw>
                </a:effectLst>
              </a:rPr>
              <a:t>5:30</a:t>
            </a:r>
          </a:p>
          <a:p>
            <a:r>
              <a:rPr lang="en-GB" sz="3300" b="1" dirty="0">
                <a:ln w="9525">
                  <a:solidFill>
                    <a:schemeClr val="bg1"/>
                  </a:solidFill>
                  <a:prstDash val="solid"/>
                </a:ln>
                <a:effectLst>
                  <a:outerShdw blurRad="12700" dist="38100" dir="2700000" algn="tl" rotWithShape="0">
                    <a:schemeClr val="bg1">
                      <a:lumMod val="50000"/>
                    </a:schemeClr>
                  </a:outerShdw>
                </a:effectLst>
              </a:rPr>
              <a:t>10:20</a:t>
            </a:r>
          </a:p>
          <a:p>
            <a:r>
              <a:rPr lang="en-GB" sz="3300" b="1" dirty="0">
                <a:ln w="9525">
                  <a:solidFill>
                    <a:schemeClr val="bg1"/>
                  </a:solidFill>
                  <a:prstDash val="solid"/>
                </a:ln>
                <a:effectLst>
                  <a:outerShdw blurRad="12700" dist="38100" dir="2700000" algn="tl" rotWithShape="0">
                    <a:schemeClr val="bg1">
                      <a:lumMod val="50000"/>
                    </a:schemeClr>
                  </a:outerShdw>
                </a:effectLst>
              </a:rPr>
              <a:t>4:08</a:t>
            </a:r>
          </a:p>
          <a:p>
            <a:r>
              <a:rPr lang="en-GB" sz="3300" b="1" dirty="0">
                <a:ln w="9525">
                  <a:solidFill>
                    <a:schemeClr val="bg1"/>
                  </a:solidFill>
                  <a:prstDash val="solid"/>
                </a:ln>
                <a:effectLst>
                  <a:outerShdw blurRad="12700" dist="38100" dir="2700000" algn="tl" rotWithShape="0">
                    <a:schemeClr val="bg1">
                      <a:lumMod val="50000"/>
                    </a:schemeClr>
                  </a:outerShdw>
                </a:effectLst>
              </a:rPr>
              <a:t>12:46</a:t>
            </a:r>
          </a:p>
          <a:p>
            <a:r>
              <a:rPr lang="en-GB" sz="3300" b="1" dirty="0">
                <a:ln w="9525">
                  <a:solidFill>
                    <a:schemeClr val="bg1"/>
                  </a:solidFill>
                  <a:prstDash val="solid"/>
                </a:ln>
                <a:effectLst>
                  <a:outerShdw blurRad="12700" dist="38100" dir="2700000" algn="tl" rotWithShape="0">
                    <a:schemeClr val="bg1">
                      <a:lumMod val="50000"/>
                    </a:schemeClr>
                  </a:outerShdw>
                </a:effectLst>
              </a:rPr>
              <a:t>1:01</a:t>
            </a:r>
          </a:p>
        </p:txBody>
      </p:sp>
    </p:spTree>
    <p:extLst>
      <p:ext uri="{BB962C8B-B14F-4D97-AF65-F5344CB8AC3E}">
        <p14:creationId xmlns:p14="http://schemas.microsoft.com/office/powerpoint/2010/main" val="250853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3" y="915328"/>
            <a:ext cx="6186484" cy="646331"/>
          </a:xfrm>
          <a:prstGeom prst="rect">
            <a:avLst/>
          </a:prstGeom>
          <a:noFill/>
        </p:spPr>
        <p:txBody>
          <a:bodyPr wrap="square" rtlCol="0">
            <a:spAutoFit/>
          </a:bodyPr>
          <a:lstStyle/>
          <a:p>
            <a:r>
              <a:rPr lang="en-GB" sz="3600" b="1" dirty="0"/>
              <a:t>Two Adjectives: …and…</a:t>
            </a:r>
            <a:endParaRPr lang="en-GB" sz="3600" b="1" dirty="0">
              <a:solidFill>
                <a:srgbClr val="FF0000"/>
              </a:solidFill>
            </a:endParaRPr>
          </a:p>
        </p:txBody>
      </p:sp>
      <p:sp>
        <p:nvSpPr>
          <p:cNvPr id="3" name="TextBox 2"/>
          <p:cNvSpPr txBox="1"/>
          <p:nvPr/>
        </p:nvSpPr>
        <p:spPr>
          <a:xfrm>
            <a:off x="628387" y="1570490"/>
            <a:ext cx="5118452" cy="553998"/>
          </a:xfrm>
          <a:prstGeom prst="rect">
            <a:avLst/>
          </a:prstGeom>
          <a:noFill/>
        </p:spPr>
        <p:txBody>
          <a:bodyPr wrap="none" rtlCol="0">
            <a:spAutoFit/>
          </a:bodyPr>
          <a:lstStyle/>
          <a:p>
            <a:r>
              <a:rPr lang="en-GB" sz="3000" dirty="0"/>
              <a:t>The room is spacious and quiet.</a:t>
            </a:r>
            <a:endParaRPr lang="en-US" sz="3000" dirty="0">
              <a:solidFill>
                <a:srgbClr val="3366FF"/>
              </a:solidFill>
            </a:endParaRPr>
          </a:p>
        </p:txBody>
      </p:sp>
      <p:sp>
        <p:nvSpPr>
          <p:cNvPr id="20" name="TextBox 19"/>
          <p:cNvSpPr txBox="1"/>
          <p:nvPr/>
        </p:nvSpPr>
        <p:spPr>
          <a:xfrm>
            <a:off x="686444" y="3913411"/>
            <a:ext cx="2384692" cy="2400657"/>
          </a:xfrm>
          <a:prstGeom prst="rect">
            <a:avLst/>
          </a:prstGeom>
          <a:noFill/>
          <a:ln>
            <a:solidFill>
              <a:schemeClr val="tx1"/>
            </a:solidFill>
          </a:ln>
        </p:spPr>
        <p:txBody>
          <a:bodyPr wrap="none" rtlCol="0">
            <a:spAutoFit/>
          </a:bodyPr>
          <a:lstStyle/>
          <a:p>
            <a:r>
              <a:rPr lang="en-GB" altLang="ja-JP" sz="3000" dirty="0"/>
              <a:t>Room: </a:t>
            </a:r>
            <a:r>
              <a:rPr lang="en-GB" altLang="ja-JP" sz="3000" dirty="0" err="1"/>
              <a:t>heya</a:t>
            </a:r>
            <a:endParaRPr lang="en-GB" altLang="ja-JP" sz="3000" dirty="0"/>
          </a:p>
          <a:p>
            <a:endParaRPr lang="en-GB" sz="3000" dirty="0"/>
          </a:p>
          <a:p>
            <a:r>
              <a:rPr lang="en-GB" sz="3000" dirty="0"/>
              <a:t>Wide: </a:t>
            </a:r>
            <a:r>
              <a:rPr lang="en-GB" sz="3000" dirty="0" err="1"/>
              <a:t>hiroi</a:t>
            </a:r>
            <a:endParaRPr lang="en-GB" sz="3000" dirty="0"/>
          </a:p>
          <a:p>
            <a:endParaRPr lang="en-GB" sz="3000" dirty="0"/>
          </a:p>
          <a:p>
            <a:r>
              <a:rPr lang="en-GB" sz="3000" dirty="0"/>
              <a:t>Quiet: </a:t>
            </a:r>
            <a:r>
              <a:rPr lang="en-GB" sz="3000" dirty="0" err="1"/>
              <a:t>shizuka</a:t>
            </a:r>
            <a:endParaRPr lang="en-US" sz="3000" dirty="0"/>
          </a:p>
        </p:txBody>
      </p:sp>
      <p:pic>
        <p:nvPicPr>
          <p:cNvPr id="4" name="Picture 3"/>
          <p:cNvPicPr>
            <a:picLocks noChangeAspect="1"/>
          </p:cNvPicPr>
          <p:nvPr/>
        </p:nvPicPr>
        <p:blipFill>
          <a:blip r:embed="rId2"/>
          <a:stretch>
            <a:fillRect/>
          </a:stretch>
        </p:blipFill>
        <p:spPr>
          <a:xfrm>
            <a:off x="3904343" y="3590669"/>
            <a:ext cx="4531858" cy="2815574"/>
          </a:xfrm>
          <a:prstGeom prst="rect">
            <a:avLst/>
          </a:prstGeom>
        </p:spPr>
      </p:pic>
      <p:sp>
        <p:nvSpPr>
          <p:cNvPr id="8" name="TextBox 7"/>
          <p:cNvSpPr txBox="1"/>
          <p:nvPr/>
        </p:nvSpPr>
        <p:spPr>
          <a:xfrm>
            <a:off x="628387" y="2118804"/>
            <a:ext cx="5066452" cy="553998"/>
          </a:xfrm>
          <a:prstGeom prst="rect">
            <a:avLst/>
          </a:prstGeom>
          <a:noFill/>
        </p:spPr>
        <p:txBody>
          <a:bodyPr wrap="none" rtlCol="0">
            <a:spAutoFit/>
          </a:bodyPr>
          <a:lstStyle/>
          <a:p>
            <a:r>
              <a:rPr lang="en-GB" sz="3000" dirty="0" err="1"/>
              <a:t>Heya</a:t>
            </a:r>
            <a:r>
              <a:rPr lang="en-GB" sz="3000" dirty="0"/>
              <a:t> </a:t>
            </a:r>
            <a:r>
              <a:rPr lang="en-GB" sz="3000" dirty="0" err="1"/>
              <a:t>wa</a:t>
            </a:r>
            <a:r>
              <a:rPr lang="en-GB" sz="3000" dirty="0"/>
              <a:t> </a:t>
            </a:r>
            <a:r>
              <a:rPr lang="en-GB" sz="3000" dirty="0" err="1"/>
              <a:t>hiro</a:t>
            </a:r>
            <a:r>
              <a:rPr lang="en-GB" sz="3000" dirty="0" err="1">
                <a:solidFill>
                  <a:srgbClr val="FF0000"/>
                </a:solidFill>
              </a:rPr>
              <a:t>kute</a:t>
            </a:r>
            <a:r>
              <a:rPr lang="en-GB" sz="3000" dirty="0"/>
              <a:t> </a:t>
            </a:r>
            <a:r>
              <a:rPr lang="en-GB" sz="3000" dirty="0" err="1"/>
              <a:t>shizuka</a:t>
            </a:r>
            <a:r>
              <a:rPr lang="en-GB" sz="3000" dirty="0"/>
              <a:t> </a:t>
            </a:r>
            <a:r>
              <a:rPr lang="en-GB" sz="3000" dirty="0" err="1"/>
              <a:t>desu</a:t>
            </a:r>
            <a:r>
              <a:rPr lang="en-GB" sz="3000" dirty="0"/>
              <a:t>.</a:t>
            </a:r>
            <a:endParaRPr lang="en-US" sz="3000" dirty="0">
              <a:solidFill>
                <a:srgbClr val="3366FF"/>
              </a:solidFill>
            </a:endParaRPr>
          </a:p>
        </p:txBody>
      </p:sp>
      <p:sp>
        <p:nvSpPr>
          <p:cNvPr id="9" name="TextBox 8"/>
          <p:cNvSpPr txBox="1"/>
          <p:nvPr/>
        </p:nvSpPr>
        <p:spPr>
          <a:xfrm>
            <a:off x="628387" y="2707738"/>
            <a:ext cx="4947188" cy="553998"/>
          </a:xfrm>
          <a:prstGeom prst="rect">
            <a:avLst/>
          </a:prstGeom>
          <a:noFill/>
        </p:spPr>
        <p:txBody>
          <a:bodyPr wrap="none" rtlCol="0">
            <a:spAutoFit/>
          </a:bodyPr>
          <a:lstStyle/>
          <a:p>
            <a:r>
              <a:rPr lang="en-GB" sz="3000" dirty="0" err="1"/>
              <a:t>Heya</a:t>
            </a:r>
            <a:r>
              <a:rPr lang="en-GB" sz="3000" dirty="0"/>
              <a:t> </a:t>
            </a:r>
            <a:r>
              <a:rPr lang="en-GB" sz="3000" dirty="0" err="1"/>
              <a:t>wa</a:t>
            </a:r>
            <a:r>
              <a:rPr lang="en-GB" sz="3000" dirty="0"/>
              <a:t> </a:t>
            </a:r>
            <a:r>
              <a:rPr lang="en-GB" sz="3000" dirty="0" err="1"/>
              <a:t>shizuka</a:t>
            </a:r>
            <a:r>
              <a:rPr lang="en-GB" sz="3000" dirty="0"/>
              <a:t> </a:t>
            </a:r>
            <a:r>
              <a:rPr lang="en-GB" sz="3000" dirty="0">
                <a:solidFill>
                  <a:srgbClr val="FF0000"/>
                </a:solidFill>
              </a:rPr>
              <a:t>de</a:t>
            </a:r>
            <a:r>
              <a:rPr lang="en-GB" sz="3000" dirty="0"/>
              <a:t> </a:t>
            </a:r>
            <a:r>
              <a:rPr lang="en-GB" sz="3000" dirty="0" err="1"/>
              <a:t>hiroi</a:t>
            </a:r>
            <a:r>
              <a:rPr lang="en-GB" sz="3000" dirty="0"/>
              <a:t> </a:t>
            </a:r>
            <a:r>
              <a:rPr lang="en-GB" sz="3000" dirty="0" err="1"/>
              <a:t>desu</a:t>
            </a:r>
            <a:r>
              <a:rPr lang="en-GB" sz="3000" dirty="0"/>
              <a:t>.</a:t>
            </a:r>
            <a:endParaRPr lang="en-US" sz="3000" dirty="0">
              <a:solidFill>
                <a:srgbClr val="3366FF"/>
              </a:solidFill>
            </a:endParaRPr>
          </a:p>
        </p:txBody>
      </p:sp>
    </p:spTree>
    <p:extLst>
      <p:ext uri="{BB962C8B-B14F-4D97-AF65-F5344CB8AC3E}">
        <p14:creationId xmlns:p14="http://schemas.microsoft.com/office/powerpoint/2010/main" val="320435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3" y="915328"/>
            <a:ext cx="7814861" cy="646331"/>
          </a:xfrm>
          <a:prstGeom prst="rect">
            <a:avLst/>
          </a:prstGeom>
          <a:noFill/>
        </p:spPr>
        <p:txBody>
          <a:bodyPr wrap="square" rtlCol="0">
            <a:spAutoFit/>
          </a:bodyPr>
          <a:lstStyle/>
          <a:p>
            <a:r>
              <a:rPr lang="en-GB" sz="3600" b="1" dirty="0"/>
              <a:t>Sequence of Verbs: </a:t>
            </a:r>
            <a:r>
              <a:rPr lang="en-GB" sz="3600" b="1" dirty="0">
                <a:solidFill>
                  <a:srgbClr val="FF0000"/>
                </a:solidFill>
              </a:rPr>
              <a:t>-</a:t>
            </a:r>
            <a:r>
              <a:rPr lang="en-GB" sz="3600" b="1" dirty="0" err="1">
                <a:solidFill>
                  <a:srgbClr val="FF0000"/>
                </a:solidFill>
              </a:rPr>
              <a:t>te</a:t>
            </a:r>
            <a:r>
              <a:rPr lang="en-GB" sz="3600" b="1" dirty="0">
                <a:solidFill>
                  <a:srgbClr val="FF0000"/>
                </a:solidFill>
              </a:rPr>
              <a:t> </a:t>
            </a:r>
            <a:r>
              <a:rPr lang="en-GB" sz="3600" b="1" dirty="0"/>
              <a:t>form</a:t>
            </a:r>
            <a:endParaRPr lang="en-GB" sz="3600" b="1" dirty="0">
              <a:solidFill>
                <a:srgbClr val="FF0000"/>
              </a:solidFill>
            </a:endParaRPr>
          </a:p>
        </p:txBody>
      </p:sp>
      <p:sp>
        <p:nvSpPr>
          <p:cNvPr id="3" name="TextBox 2"/>
          <p:cNvSpPr txBox="1"/>
          <p:nvPr/>
        </p:nvSpPr>
        <p:spPr>
          <a:xfrm>
            <a:off x="617804" y="2013473"/>
            <a:ext cx="6958187" cy="553998"/>
          </a:xfrm>
          <a:prstGeom prst="rect">
            <a:avLst/>
          </a:prstGeom>
          <a:noFill/>
        </p:spPr>
        <p:txBody>
          <a:bodyPr wrap="none" rtlCol="0">
            <a:spAutoFit/>
          </a:bodyPr>
          <a:lstStyle/>
          <a:p>
            <a:r>
              <a:rPr lang="en-GB" sz="3000" dirty="0"/>
              <a:t>I went to the beach, drank juice and swam. </a:t>
            </a:r>
            <a:endParaRPr lang="en-US" sz="3000" dirty="0">
              <a:solidFill>
                <a:srgbClr val="FF0000"/>
              </a:solidFill>
            </a:endParaRPr>
          </a:p>
        </p:txBody>
      </p:sp>
      <p:sp>
        <p:nvSpPr>
          <p:cNvPr id="6" name="TextBox 5"/>
          <p:cNvSpPr txBox="1"/>
          <p:nvPr/>
        </p:nvSpPr>
        <p:spPr>
          <a:xfrm>
            <a:off x="686444" y="3913411"/>
            <a:ext cx="2908040" cy="2400657"/>
          </a:xfrm>
          <a:prstGeom prst="rect">
            <a:avLst/>
          </a:prstGeom>
          <a:noFill/>
          <a:ln>
            <a:solidFill>
              <a:schemeClr val="tx1"/>
            </a:solidFill>
          </a:ln>
        </p:spPr>
        <p:txBody>
          <a:bodyPr wrap="none" rtlCol="0">
            <a:spAutoFit/>
          </a:bodyPr>
          <a:lstStyle/>
          <a:p>
            <a:r>
              <a:rPr lang="en-GB" altLang="ja-JP" sz="3000" dirty="0"/>
              <a:t>Beach: </a:t>
            </a:r>
            <a:r>
              <a:rPr lang="en-GB" altLang="ja-JP" sz="3000" dirty="0" err="1"/>
              <a:t>umibe</a:t>
            </a:r>
            <a:endParaRPr lang="en-GB" altLang="ja-JP" sz="3000" dirty="0"/>
          </a:p>
          <a:p>
            <a:endParaRPr lang="en-GB" sz="3000" dirty="0"/>
          </a:p>
          <a:p>
            <a:r>
              <a:rPr lang="en-GB" sz="3000" dirty="0"/>
              <a:t>Drink: </a:t>
            </a:r>
            <a:r>
              <a:rPr lang="en-GB" sz="3000" dirty="0" err="1"/>
              <a:t>nomimasu</a:t>
            </a:r>
            <a:endParaRPr lang="en-GB" sz="3000" dirty="0"/>
          </a:p>
          <a:p>
            <a:endParaRPr lang="en-GB" sz="3000" dirty="0"/>
          </a:p>
          <a:p>
            <a:r>
              <a:rPr lang="en-GB" sz="3000" dirty="0"/>
              <a:t>Swim: </a:t>
            </a:r>
            <a:r>
              <a:rPr lang="en-GB" sz="3000" dirty="0" err="1"/>
              <a:t>oyogimasu</a:t>
            </a:r>
            <a:endParaRPr lang="en-US" sz="3000" dirty="0"/>
          </a:p>
        </p:txBody>
      </p:sp>
      <p:sp>
        <p:nvSpPr>
          <p:cNvPr id="7" name="TextBox 6"/>
          <p:cNvSpPr txBox="1"/>
          <p:nvPr/>
        </p:nvSpPr>
        <p:spPr>
          <a:xfrm>
            <a:off x="652652" y="2963442"/>
            <a:ext cx="7483202" cy="553998"/>
          </a:xfrm>
          <a:prstGeom prst="rect">
            <a:avLst/>
          </a:prstGeom>
          <a:noFill/>
        </p:spPr>
        <p:txBody>
          <a:bodyPr wrap="none" rtlCol="0">
            <a:spAutoFit/>
          </a:bodyPr>
          <a:lstStyle/>
          <a:p>
            <a:r>
              <a:rPr lang="en-GB" altLang="ja-JP" sz="3000" dirty="0" err="1"/>
              <a:t>umibe</a:t>
            </a:r>
            <a:r>
              <a:rPr lang="en-GB" altLang="ja-JP" sz="3000" dirty="0"/>
              <a:t> </a:t>
            </a:r>
            <a:r>
              <a:rPr lang="en-GB" altLang="ja-JP" sz="3000" dirty="0">
                <a:solidFill>
                  <a:srgbClr val="0000FF"/>
                </a:solidFill>
              </a:rPr>
              <a:t>__</a:t>
            </a:r>
            <a:r>
              <a:rPr lang="en-GB" altLang="ja-JP" sz="3000" dirty="0"/>
              <a:t> </a:t>
            </a:r>
            <a:r>
              <a:rPr lang="en-GB" altLang="ja-JP" sz="3000" dirty="0" err="1"/>
              <a:t>itte</a:t>
            </a:r>
            <a:r>
              <a:rPr lang="en-GB" altLang="ja-JP" sz="3000" dirty="0"/>
              <a:t>, </a:t>
            </a:r>
            <a:r>
              <a:rPr lang="en-GB" altLang="ja-JP" sz="3000" dirty="0" err="1"/>
              <a:t>jūsu</a:t>
            </a:r>
            <a:r>
              <a:rPr lang="en-GB" altLang="ja-JP" sz="3000" dirty="0"/>
              <a:t> </a:t>
            </a:r>
            <a:r>
              <a:rPr lang="en-GB" altLang="ja-JP" sz="3000" dirty="0">
                <a:solidFill>
                  <a:srgbClr val="FF0000"/>
                </a:solidFill>
              </a:rPr>
              <a:t>__</a:t>
            </a:r>
            <a:r>
              <a:rPr lang="en-GB" altLang="ja-JP" sz="3000" dirty="0"/>
              <a:t> </a:t>
            </a:r>
            <a:r>
              <a:rPr lang="en-GB" altLang="ja-JP" sz="3000" dirty="0" err="1"/>
              <a:t>nonde</a:t>
            </a:r>
            <a:r>
              <a:rPr lang="en-GB" altLang="ja-JP" sz="3000" dirty="0"/>
              <a:t>, </a:t>
            </a:r>
            <a:r>
              <a:rPr lang="en-GB" altLang="ja-JP" sz="3000" dirty="0">
                <a:solidFill>
                  <a:srgbClr val="0000FF"/>
                </a:solidFill>
              </a:rPr>
              <a:t>__</a:t>
            </a:r>
            <a:r>
              <a:rPr lang="en-GB" altLang="ja-JP" sz="3000" dirty="0"/>
              <a:t> </a:t>
            </a:r>
            <a:r>
              <a:rPr lang="en-GB" altLang="ja-JP" sz="3000" dirty="0" err="1"/>
              <a:t>oyogimashita</a:t>
            </a:r>
            <a:r>
              <a:rPr lang="en-US" altLang="ja-JP" sz="3000" dirty="0"/>
              <a:t>.</a:t>
            </a:r>
            <a:endParaRPr lang="en-US" sz="3000" dirty="0"/>
          </a:p>
        </p:txBody>
      </p:sp>
      <p:sp>
        <p:nvSpPr>
          <p:cNvPr id="8" name="TextBox 7"/>
          <p:cNvSpPr txBox="1"/>
          <p:nvPr/>
        </p:nvSpPr>
        <p:spPr>
          <a:xfrm>
            <a:off x="652652" y="2961308"/>
            <a:ext cx="7354577" cy="553998"/>
          </a:xfrm>
          <a:prstGeom prst="rect">
            <a:avLst/>
          </a:prstGeom>
          <a:noFill/>
        </p:spPr>
        <p:txBody>
          <a:bodyPr wrap="none" rtlCol="0">
            <a:spAutoFit/>
          </a:bodyPr>
          <a:lstStyle/>
          <a:p>
            <a:r>
              <a:rPr lang="en-GB" altLang="ja-JP" sz="3000" dirty="0" err="1"/>
              <a:t>umibe</a:t>
            </a:r>
            <a:r>
              <a:rPr lang="en-GB" altLang="ja-JP" sz="3000" dirty="0"/>
              <a:t> </a:t>
            </a:r>
            <a:r>
              <a:rPr lang="en-GB" altLang="ja-JP" sz="3000" dirty="0" err="1">
                <a:solidFill>
                  <a:srgbClr val="0000FF"/>
                </a:solidFill>
              </a:rPr>
              <a:t>ni</a:t>
            </a:r>
            <a:r>
              <a:rPr lang="en-GB" altLang="ja-JP" sz="3000" dirty="0"/>
              <a:t> </a:t>
            </a:r>
            <a:r>
              <a:rPr lang="en-GB" altLang="ja-JP" sz="3000" dirty="0" err="1"/>
              <a:t>itte</a:t>
            </a:r>
            <a:r>
              <a:rPr lang="en-GB" altLang="ja-JP" sz="3000" dirty="0"/>
              <a:t>, </a:t>
            </a:r>
            <a:r>
              <a:rPr lang="en-GB" altLang="ja-JP" sz="3000" dirty="0" err="1"/>
              <a:t>jūsu</a:t>
            </a:r>
            <a:r>
              <a:rPr lang="en-GB" altLang="ja-JP" sz="3000" dirty="0"/>
              <a:t> </a:t>
            </a:r>
            <a:r>
              <a:rPr lang="en-GB" altLang="ja-JP" sz="3000" dirty="0">
                <a:solidFill>
                  <a:srgbClr val="FF0000"/>
                </a:solidFill>
              </a:rPr>
              <a:t>wo</a:t>
            </a:r>
            <a:r>
              <a:rPr lang="en-GB" altLang="ja-JP" sz="3000" dirty="0"/>
              <a:t> </a:t>
            </a:r>
            <a:r>
              <a:rPr lang="en-GB" altLang="ja-JP" sz="3000" dirty="0" err="1"/>
              <a:t>nonde</a:t>
            </a:r>
            <a:r>
              <a:rPr lang="en-GB" altLang="ja-JP" sz="3000" dirty="0"/>
              <a:t>, </a:t>
            </a:r>
            <a:r>
              <a:rPr lang="en-GB" altLang="ja-JP" sz="3000" dirty="0">
                <a:solidFill>
                  <a:srgbClr val="0000FF"/>
                </a:solidFill>
              </a:rPr>
              <a:t>   </a:t>
            </a:r>
            <a:r>
              <a:rPr lang="en-GB" altLang="ja-JP" sz="3000" dirty="0"/>
              <a:t> </a:t>
            </a:r>
            <a:r>
              <a:rPr lang="en-GB" altLang="ja-JP" sz="3000" dirty="0" err="1"/>
              <a:t>oyogimashita</a:t>
            </a:r>
            <a:r>
              <a:rPr lang="en-US" altLang="ja-JP" sz="3000" dirty="0"/>
              <a:t>.</a:t>
            </a:r>
            <a:endParaRPr lang="en-US" sz="3000" dirty="0"/>
          </a:p>
        </p:txBody>
      </p:sp>
      <p:pic>
        <p:nvPicPr>
          <p:cNvPr id="2" name="Picture 1"/>
          <p:cNvPicPr>
            <a:picLocks noChangeAspect="1"/>
          </p:cNvPicPr>
          <p:nvPr/>
        </p:nvPicPr>
        <p:blipFill>
          <a:blip r:embed="rId2"/>
          <a:stretch>
            <a:fillRect/>
          </a:stretch>
        </p:blipFill>
        <p:spPr>
          <a:xfrm>
            <a:off x="4096897" y="3913411"/>
            <a:ext cx="4640702" cy="2608416"/>
          </a:xfrm>
          <a:prstGeom prst="rect">
            <a:avLst/>
          </a:prstGeom>
          <a:ln>
            <a:solidFill>
              <a:srgbClr val="00B0F0"/>
            </a:solidFill>
          </a:ln>
        </p:spPr>
      </p:pic>
    </p:spTree>
    <p:extLst>
      <p:ext uri="{BB962C8B-B14F-4D97-AF65-F5344CB8AC3E}">
        <p14:creationId xmlns:p14="http://schemas.microsoft.com/office/powerpoint/2010/main" val="422226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7"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79761" y="923158"/>
            <a:ext cx="4907018" cy="4930079"/>
            <a:chOff x="2923460" y="154374"/>
            <a:chExt cx="6542690" cy="6573438"/>
          </a:xfrm>
        </p:grpSpPr>
        <p:sp>
          <p:nvSpPr>
            <p:cNvPr id="2" name="TextBox 1"/>
            <p:cNvSpPr txBox="1"/>
            <p:nvPr/>
          </p:nvSpPr>
          <p:spPr>
            <a:xfrm>
              <a:off x="5281862" y="894169"/>
              <a:ext cx="1883678" cy="492443"/>
            </a:xfrm>
            <a:prstGeom prst="rect">
              <a:avLst/>
            </a:prstGeom>
            <a:noFill/>
          </p:spPr>
          <p:txBody>
            <a:bodyPr wrap="none" rtlCol="0">
              <a:spAutoFit/>
            </a:bodyPr>
            <a:lstStyle/>
            <a:p>
              <a:r>
                <a:rPr lang="en-GB" b="1" dirty="0"/>
                <a:t>MOMOTARO</a:t>
              </a:r>
            </a:p>
          </p:txBody>
        </p:sp>
        <p:sp>
          <p:nvSpPr>
            <p:cNvPr id="4" name="Rectangle 3"/>
            <p:cNvSpPr/>
            <p:nvPr/>
          </p:nvSpPr>
          <p:spPr>
            <a:xfrm>
              <a:off x="4371229" y="154374"/>
              <a:ext cx="3719394" cy="954108"/>
            </a:xfrm>
            <a:prstGeom prst="rect">
              <a:avLst/>
            </a:prstGeom>
            <a:noFill/>
          </p:spPr>
          <p:txBody>
            <a:bodyPr wrap="none">
              <a:spAutoFit/>
            </a:bodyPr>
            <a:lstStyle/>
            <a:p>
              <a:r>
                <a:rPr lang="en-GB" sz="4050" b="1" dirty="0" err="1">
                  <a:ln>
                    <a:solidFill>
                      <a:schemeClr val="tx1"/>
                    </a:solidFill>
                  </a:ln>
                </a:rPr>
                <a:t>ももたろう</a:t>
              </a:r>
              <a:endParaRPr lang="en-GB" sz="4050" b="1" dirty="0">
                <a:ln>
                  <a:solidFill>
                    <a:schemeClr val="tx1"/>
                  </a:solidFill>
                </a:ln>
              </a:endParaRPr>
            </a:p>
          </p:txBody>
        </p:sp>
        <p:grpSp>
          <p:nvGrpSpPr>
            <p:cNvPr id="5" name="Group 4"/>
            <p:cNvGrpSpPr/>
            <p:nvPr/>
          </p:nvGrpSpPr>
          <p:grpSpPr>
            <a:xfrm>
              <a:off x="2923460" y="1355834"/>
              <a:ext cx="6542690" cy="5371978"/>
              <a:chOff x="1655379" y="1355833"/>
              <a:chExt cx="6542690" cy="5371978"/>
            </a:xfrm>
          </p:grpSpPr>
          <p:pic>
            <p:nvPicPr>
              <p:cNvPr id="3" name="Picture 4" descr="http://dup17cyn802n.cloudfront.net/2016/01/57411a-1-660x330.jpg"/>
              <p:cNvPicPr>
                <a:picLocks noChangeAspect="1" noChangeArrowheads="1"/>
              </p:cNvPicPr>
              <p:nvPr/>
            </p:nvPicPr>
            <p:blipFill rotWithShape="1">
              <a:blip r:embed="rId2">
                <a:extLst>
                  <a:ext uri="{28A0092B-C50C-407E-A947-70E740481C1C}">
                    <a14:useLocalDpi xmlns:a14="http://schemas.microsoft.com/office/drawing/2010/main" val="0"/>
                  </a:ext>
                </a:extLst>
              </a:blip>
              <a:srcRect l="3816" r="72631"/>
              <a:stretch/>
            </p:blipFill>
            <p:spPr bwMode="auto">
              <a:xfrm>
                <a:off x="1655379" y="1355833"/>
                <a:ext cx="2530495" cy="5371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6" name="Picture 4" descr="https://manubishop.files.wordpress.com/2014/05/s__28098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5874" y="1355834"/>
                <a:ext cx="4012195" cy="5371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pSp>
        <p:nvGrpSpPr>
          <p:cNvPr id="12" name="Group 11"/>
          <p:cNvGrpSpPr/>
          <p:nvPr/>
        </p:nvGrpSpPr>
        <p:grpSpPr>
          <a:xfrm>
            <a:off x="8239618" y="1013547"/>
            <a:ext cx="787267" cy="4862485"/>
            <a:chOff x="10986163" y="208396"/>
            <a:chExt cx="1049689" cy="6483313"/>
          </a:xfrm>
        </p:grpSpPr>
        <p:sp>
          <p:nvSpPr>
            <p:cNvPr id="7" name="Rectangle 6"/>
            <p:cNvSpPr/>
            <p:nvPr/>
          </p:nvSpPr>
          <p:spPr>
            <a:xfrm>
              <a:off x="10986163" y="208396"/>
              <a:ext cx="1049689" cy="6483313"/>
            </a:xfrm>
            <a:prstGeom prst="rect">
              <a:avLst/>
            </a:prstGeom>
            <a:solidFill>
              <a:schemeClr val="accent4">
                <a:lumMod val="20000"/>
                <a:lumOff val="80000"/>
              </a:schemeClr>
            </a:solidFill>
          </p:spPr>
          <p:txBody>
            <a:bodyPr vert="wordArtVert" wrap="none">
              <a:spAutoFit/>
            </a:bodyPr>
            <a:lstStyle/>
            <a:p>
              <a:r>
                <a:rPr lang="en-GB" sz="3300" dirty="0" err="1"/>
                <a:t>むかし</a:t>
              </a:r>
              <a:r>
                <a:rPr lang="en-GB" sz="3300" dirty="0"/>
                <a:t> </a:t>
              </a:r>
              <a:r>
                <a:rPr lang="ja-JP" altLang="en-US" sz="3300" dirty="0"/>
                <a:t>むかし</a:t>
              </a:r>
              <a:r>
                <a:rPr lang="en-GB" altLang="ja-JP" sz="3300" dirty="0"/>
                <a:t>  </a:t>
              </a:r>
            </a:p>
          </p:txBody>
        </p:sp>
        <p:cxnSp>
          <p:nvCxnSpPr>
            <p:cNvPr id="10" name="Straight Connector 9"/>
            <p:cNvCxnSpPr/>
            <p:nvPr/>
          </p:nvCxnSpPr>
          <p:spPr>
            <a:xfrm>
              <a:off x="11729545" y="2229526"/>
              <a:ext cx="126124" cy="15106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1414238" y="5563206"/>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p:cNvSpPr/>
            <p:nvPr/>
          </p:nvSpPr>
          <p:spPr>
            <a:xfrm>
              <a:off x="11408990" y="5305702"/>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Oval 14"/>
            <p:cNvSpPr/>
            <p:nvPr/>
          </p:nvSpPr>
          <p:spPr>
            <a:xfrm>
              <a:off x="11408978" y="5810202"/>
              <a:ext cx="141890" cy="14391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22179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378373" y="3359297"/>
            <a:ext cx="4197568" cy="2278973"/>
          </a:xfrm>
          <a:prstGeom prst="ellipse">
            <a:avLst/>
          </a:prstGeom>
          <a:solidFill>
            <a:schemeClr val="accent4">
              <a:lumMod val="60000"/>
              <a:lumOff val="40000"/>
              <a:alpha val="2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Oval 21"/>
          <p:cNvSpPr/>
          <p:nvPr/>
        </p:nvSpPr>
        <p:spPr>
          <a:xfrm>
            <a:off x="4374930" y="2810716"/>
            <a:ext cx="4587766" cy="3095441"/>
          </a:xfrm>
          <a:prstGeom prst="ellipse">
            <a:avLst/>
          </a:prstGeom>
          <a:solidFill>
            <a:schemeClr val="accent4">
              <a:lumMod val="60000"/>
              <a:lumOff val="40000"/>
              <a:alpha val="2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Oval 19"/>
          <p:cNvSpPr/>
          <p:nvPr/>
        </p:nvSpPr>
        <p:spPr>
          <a:xfrm>
            <a:off x="4895348" y="889164"/>
            <a:ext cx="3895898" cy="1998280"/>
          </a:xfrm>
          <a:prstGeom prst="ellipse">
            <a:avLst/>
          </a:prstGeom>
          <a:solidFill>
            <a:schemeClr val="accent4">
              <a:lumMod val="60000"/>
              <a:lumOff val="40000"/>
              <a:alpha val="2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098" name="Picture 2" descr="http://dup17cyn802n.cloudfront.net/2016/01/57411a-1-660x3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 y="866274"/>
            <a:ext cx="4714875" cy="235743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859218" y="3244378"/>
            <a:ext cx="3556890" cy="2585323"/>
            <a:chOff x="5440341" y="3556615"/>
            <a:chExt cx="4742520" cy="3447098"/>
          </a:xfrm>
        </p:grpSpPr>
        <p:sp>
          <p:nvSpPr>
            <p:cNvPr id="2" name="TextBox 1"/>
            <p:cNvSpPr txBox="1"/>
            <p:nvPr/>
          </p:nvSpPr>
          <p:spPr>
            <a:xfrm>
              <a:off x="7993116" y="3556615"/>
              <a:ext cx="2189745" cy="3447098"/>
            </a:xfrm>
            <a:prstGeom prst="rect">
              <a:avLst/>
            </a:prstGeom>
            <a:noFill/>
          </p:spPr>
          <p:txBody>
            <a:bodyPr wrap="none" rtlCol="0">
              <a:spAutoFit/>
            </a:bodyPr>
            <a:lstStyle/>
            <a:p>
              <a:r>
                <a:rPr lang="en-GB" sz="1350" dirty="0" err="1"/>
                <a:t>sumimasu</a:t>
              </a:r>
              <a:r>
                <a:rPr lang="en-GB" sz="1350" dirty="0"/>
                <a:t> (to live)</a:t>
              </a:r>
            </a:p>
            <a:p>
              <a:endParaRPr lang="en-GB" sz="1350" dirty="0"/>
            </a:p>
            <a:p>
              <a:r>
                <a:rPr lang="en-GB" sz="1350" dirty="0" err="1"/>
                <a:t>sentaku</a:t>
              </a:r>
              <a:r>
                <a:rPr lang="en-GB" sz="1350" dirty="0"/>
                <a:t> wo </a:t>
              </a:r>
              <a:r>
                <a:rPr lang="en-GB" sz="1350" dirty="0" err="1"/>
                <a:t>shimasu</a:t>
              </a:r>
              <a:r>
                <a:rPr lang="en-GB" sz="1350" dirty="0"/>
                <a:t> </a:t>
              </a:r>
            </a:p>
            <a:p>
              <a:r>
                <a:rPr lang="en-GB" sz="1350" dirty="0"/>
                <a:t>(to do the laundry)</a:t>
              </a:r>
            </a:p>
            <a:p>
              <a:endParaRPr lang="en-GB" sz="1350" dirty="0"/>
            </a:p>
            <a:p>
              <a:r>
                <a:rPr lang="en-GB" sz="1350" dirty="0" err="1"/>
                <a:t>imasu</a:t>
              </a:r>
              <a:r>
                <a:rPr lang="en-GB" sz="1350" dirty="0"/>
                <a:t> / </a:t>
              </a:r>
              <a:r>
                <a:rPr lang="en-GB" sz="1350" dirty="0" err="1"/>
                <a:t>arimasu</a:t>
              </a:r>
              <a:endParaRPr lang="en-GB" sz="1350" dirty="0"/>
            </a:p>
            <a:p>
              <a:endParaRPr lang="en-GB" sz="1350" dirty="0"/>
            </a:p>
            <a:p>
              <a:r>
                <a:rPr lang="en-GB" sz="1350" dirty="0" err="1"/>
                <a:t>kirimasu</a:t>
              </a:r>
              <a:r>
                <a:rPr lang="en-GB" sz="1350" dirty="0"/>
                <a:t> (to cut)</a:t>
              </a:r>
            </a:p>
            <a:p>
              <a:endParaRPr lang="en-GB" sz="1350" dirty="0"/>
            </a:p>
            <a:p>
              <a:r>
                <a:rPr lang="en-GB" sz="1350" dirty="0" err="1"/>
                <a:t>tabemasu</a:t>
              </a:r>
              <a:endParaRPr lang="en-GB" sz="1350" dirty="0"/>
            </a:p>
            <a:p>
              <a:endParaRPr lang="en-GB" sz="1350" dirty="0"/>
            </a:p>
            <a:p>
              <a:r>
                <a:rPr lang="en-GB" sz="1350" dirty="0" err="1"/>
                <a:t>ikimasu</a:t>
              </a:r>
              <a:endParaRPr lang="en-GB" sz="1350" dirty="0"/>
            </a:p>
          </p:txBody>
        </p:sp>
        <p:sp>
          <p:nvSpPr>
            <p:cNvPr id="4" name="Rectangle 3"/>
            <p:cNvSpPr/>
            <p:nvPr/>
          </p:nvSpPr>
          <p:spPr>
            <a:xfrm>
              <a:off x="6594504" y="3556615"/>
              <a:ext cx="1272143" cy="430887"/>
            </a:xfrm>
            <a:prstGeom prst="rect">
              <a:avLst/>
            </a:prstGeom>
          </p:spPr>
          <p:txBody>
            <a:bodyPr wrap="none">
              <a:spAutoFit/>
            </a:bodyPr>
            <a:lstStyle/>
            <a:p>
              <a:r>
                <a:rPr lang="en-GB" sz="1500" b="1" dirty="0" err="1"/>
                <a:t>すみます</a:t>
              </a:r>
              <a:endParaRPr lang="en-GB" sz="1500" b="1" dirty="0"/>
            </a:p>
          </p:txBody>
        </p:sp>
        <p:sp>
          <p:nvSpPr>
            <p:cNvPr id="5" name="Rectangle 4"/>
            <p:cNvSpPr/>
            <p:nvPr/>
          </p:nvSpPr>
          <p:spPr>
            <a:xfrm>
              <a:off x="5440341" y="4079906"/>
              <a:ext cx="2413481" cy="430887"/>
            </a:xfrm>
            <a:prstGeom prst="rect">
              <a:avLst/>
            </a:prstGeom>
          </p:spPr>
          <p:txBody>
            <a:bodyPr wrap="none">
              <a:spAutoFit/>
            </a:bodyPr>
            <a:lstStyle/>
            <a:p>
              <a:r>
                <a:rPr lang="en-GB" sz="1500" b="1" dirty="0" err="1"/>
                <a:t>せんたく</a:t>
              </a:r>
              <a:r>
                <a:rPr lang="en-GB" sz="1500" b="1" dirty="0"/>
                <a:t> </a:t>
              </a:r>
              <a:r>
                <a:rPr lang="en-GB" sz="1500" b="1" dirty="0">
                  <a:solidFill>
                    <a:schemeClr val="accent1">
                      <a:lumMod val="75000"/>
                    </a:schemeClr>
                  </a:solidFill>
                </a:rPr>
                <a:t>を</a:t>
              </a:r>
              <a:r>
                <a:rPr lang="en-GB" sz="1500" b="1" dirty="0"/>
                <a:t> </a:t>
              </a:r>
              <a:r>
                <a:rPr lang="en-GB" sz="1500" b="1" dirty="0" err="1"/>
                <a:t>します</a:t>
              </a:r>
              <a:endParaRPr lang="en-GB" sz="1500" b="1" dirty="0"/>
            </a:p>
          </p:txBody>
        </p:sp>
        <p:sp>
          <p:nvSpPr>
            <p:cNvPr id="6" name="Rectangle 5"/>
            <p:cNvSpPr/>
            <p:nvPr/>
          </p:nvSpPr>
          <p:spPr>
            <a:xfrm>
              <a:off x="5681830" y="4909450"/>
              <a:ext cx="2268143" cy="430887"/>
            </a:xfrm>
            <a:prstGeom prst="rect">
              <a:avLst/>
            </a:prstGeom>
          </p:spPr>
          <p:txBody>
            <a:bodyPr wrap="none">
              <a:spAutoFit/>
            </a:bodyPr>
            <a:lstStyle/>
            <a:p>
              <a:r>
                <a:rPr lang="en-GB" sz="1500" b="1" dirty="0" err="1"/>
                <a:t>います</a:t>
              </a:r>
              <a:r>
                <a:rPr lang="en-GB" sz="1500" b="1" dirty="0"/>
                <a:t> / </a:t>
              </a:r>
              <a:r>
                <a:rPr lang="en-GB" sz="1500" b="1" dirty="0" err="1"/>
                <a:t>あります</a:t>
              </a:r>
              <a:endParaRPr lang="en-GB" sz="1500" b="1" dirty="0"/>
            </a:p>
          </p:txBody>
        </p:sp>
        <p:sp>
          <p:nvSpPr>
            <p:cNvPr id="7" name="Rectangle 6"/>
            <p:cNvSpPr/>
            <p:nvPr/>
          </p:nvSpPr>
          <p:spPr>
            <a:xfrm>
              <a:off x="6688516" y="5471649"/>
              <a:ext cx="1272143" cy="430887"/>
            </a:xfrm>
            <a:prstGeom prst="rect">
              <a:avLst/>
            </a:prstGeom>
          </p:spPr>
          <p:txBody>
            <a:bodyPr wrap="none">
              <a:spAutoFit/>
            </a:bodyPr>
            <a:lstStyle/>
            <a:p>
              <a:r>
                <a:rPr lang="en-GB" sz="1500" b="1" dirty="0" err="1"/>
                <a:t>きります</a:t>
              </a:r>
              <a:endParaRPr lang="en-GB" sz="1500" b="1" dirty="0"/>
            </a:p>
          </p:txBody>
        </p:sp>
        <p:sp>
          <p:nvSpPr>
            <p:cNvPr id="8" name="Rectangle 7"/>
            <p:cNvSpPr/>
            <p:nvPr/>
          </p:nvSpPr>
          <p:spPr>
            <a:xfrm>
              <a:off x="6688516" y="6020261"/>
              <a:ext cx="1272143" cy="430887"/>
            </a:xfrm>
            <a:prstGeom prst="rect">
              <a:avLst/>
            </a:prstGeom>
          </p:spPr>
          <p:txBody>
            <a:bodyPr wrap="none">
              <a:spAutoFit/>
            </a:bodyPr>
            <a:lstStyle/>
            <a:p>
              <a:r>
                <a:rPr lang="en-GB" sz="1500" b="1" dirty="0" err="1"/>
                <a:t>たべます</a:t>
              </a:r>
              <a:endParaRPr lang="en-GB" sz="1500" b="1" dirty="0"/>
            </a:p>
          </p:txBody>
        </p:sp>
        <p:sp>
          <p:nvSpPr>
            <p:cNvPr id="9" name="Rectangle 8"/>
            <p:cNvSpPr/>
            <p:nvPr/>
          </p:nvSpPr>
          <p:spPr>
            <a:xfrm>
              <a:off x="6688516" y="6568873"/>
              <a:ext cx="1272143" cy="430887"/>
            </a:xfrm>
            <a:prstGeom prst="rect">
              <a:avLst/>
            </a:prstGeom>
          </p:spPr>
          <p:txBody>
            <a:bodyPr wrap="none">
              <a:spAutoFit/>
            </a:bodyPr>
            <a:lstStyle/>
            <a:p>
              <a:r>
                <a:rPr lang="en-GB" sz="1500" b="1" dirty="0" err="1"/>
                <a:t>いきます</a:t>
              </a:r>
              <a:endParaRPr lang="en-GB" sz="1500" b="1" dirty="0"/>
            </a:p>
          </p:txBody>
        </p:sp>
      </p:grpSp>
      <p:grpSp>
        <p:nvGrpSpPr>
          <p:cNvPr id="15" name="Group 14"/>
          <p:cNvGrpSpPr/>
          <p:nvPr/>
        </p:nvGrpSpPr>
        <p:grpSpPr>
          <a:xfrm>
            <a:off x="5703234" y="1139910"/>
            <a:ext cx="2350901" cy="1546577"/>
            <a:chOff x="8333323" y="696110"/>
            <a:chExt cx="3134534" cy="2062103"/>
          </a:xfrm>
        </p:grpSpPr>
        <p:sp>
          <p:nvSpPr>
            <p:cNvPr id="3" name="TextBox 2"/>
            <p:cNvSpPr txBox="1"/>
            <p:nvPr/>
          </p:nvSpPr>
          <p:spPr>
            <a:xfrm>
              <a:off x="9869213" y="696110"/>
              <a:ext cx="1598644" cy="2062103"/>
            </a:xfrm>
            <a:prstGeom prst="rect">
              <a:avLst/>
            </a:prstGeom>
            <a:noFill/>
          </p:spPr>
          <p:txBody>
            <a:bodyPr wrap="none" rtlCol="0">
              <a:spAutoFit/>
            </a:bodyPr>
            <a:lstStyle/>
            <a:p>
              <a:r>
                <a:rPr lang="en-GB" sz="1350" dirty="0" err="1"/>
                <a:t>kowai</a:t>
              </a:r>
              <a:r>
                <a:rPr lang="en-GB" sz="1350" dirty="0"/>
                <a:t> (scary)</a:t>
              </a:r>
            </a:p>
            <a:p>
              <a:endParaRPr lang="en-GB" sz="1350" dirty="0"/>
            </a:p>
            <a:p>
              <a:r>
                <a:rPr lang="en-GB" sz="1350" dirty="0" err="1"/>
                <a:t>tsuyoi</a:t>
              </a:r>
              <a:r>
                <a:rPr lang="en-GB" sz="1350" dirty="0"/>
                <a:t> (strong)</a:t>
              </a:r>
            </a:p>
            <a:p>
              <a:endParaRPr lang="en-GB" sz="1350" dirty="0"/>
            </a:p>
            <a:p>
              <a:r>
                <a:rPr lang="en-GB" sz="1350" dirty="0" err="1"/>
                <a:t>ookii</a:t>
              </a:r>
              <a:r>
                <a:rPr lang="en-GB" sz="1350" dirty="0"/>
                <a:t> (large)</a:t>
              </a:r>
            </a:p>
            <a:p>
              <a:endParaRPr lang="en-GB" sz="1350" dirty="0"/>
            </a:p>
            <a:p>
              <a:r>
                <a:rPr lang="en-GB" sz="1350" dirty="0" err="1"/>
                <a:t>omoi</a:t>
              </a:r>
              <a:r>
                <a:rPr lang="en-GB" sz="1350" dirty="0"/>
                <a:t> (heavy)</a:t>
              </a:r>
            </a:p>
          </p:txBody>
        </p:sp>
        <p:sp>
          <p:nvSpPr>
            <p:cNvPr id="11" name="Rectangle 10"/>
            <p:cNvSpPr/>
            <p:nvPr/>
          </p:nvSpPr>
          <p:spPr>
            <a:xfrm>
              <a:off x="8589806" y="696110"/>
              <a:ext cx="1015662" cy="430887"/>
            </a:xfrm>
            <a:prstGeom prst="rect">
              <a:avLst/>
            </a:prstGeom>
          </p:spPr>
          <p:txBody>
            <a:bodyPr wrap="none">
              <a:spAutoFit/>
            </a:bodyPr>
            <a:lstStyle/>
            <a:p>
              <a:r>
                <a:rPr lang="en-GB" sz="1500" b="1" dirty="0" err="1"/>
                <a:t>こわい</a:t>
              </a:r>
              <a:endParaRPr lang="en-GB" sz="1500" b="1" dirty="0"/>
            </a:p>
          </p:txBody>
        </p:sp>
        <p:sp>
          <p:nvSpPr>
            <p:cNvPr id="12" name="Rectangle 11"/>
            <p:cNvSpPr/>
            <p:nvPr/>
          </p:nvSpPr>
          <p:spPr>
            <a:xfrm>
              <a:off x="8589804" y="1242755"/>
              <a:ext cx="1015662" cy="430887"/>
            </a:xfrm>
            <a:prstGeom prst="rect">
              <a:avLst/>
            </a:prstGeom>
          </p:spPr>
          <p:txBody>
            <a:bodyPr wrap="none">
              <a:spAutoFit/>
            </a:bodyPr>
            <a:lstStyle/>
            <a:p>
              <a:r>
                <a:rPr lang="en-GB" sz="1500" b="1" dirty="0" err="1"/>
                <a:t>つよい</a:t>
              </a:r>
              <a:endParaRPr lang="en-GB" sz="1500" b="1" dirty="0"/>
            </a:p>
          </p:txBody>
        </p:sp>
        <p:sp>
          <p:nvSpPr>
            <p:cNvPr id="13" name="Rectangle 12"/>
            <p:cNvSpPr/>
            <p:nvPr/>
          </p:nvSpPr>
          <p:spPr>
            <a:xfrm>
              <a:off x="8333323" y="1789402"/>
              <a:ext cx="1272142" cy="430887"/>
            </a:xfrm>
            <a:prstGeom prst="rect">
              <a:avLst/>
            </a:prstGeom>
          </p:spPr>
          <p:txBody>
            <a:bodyPr wrap="none">
              <a:spAutoFit/>
            </a:bodyPr>
            <a:lstStyle/>
            <a:p>
              <a:r>
                <a:rPr lang="en-GB" sz="1500" b="1" dirty="0" err="1"/>
                <a:t>おおきい</a:t>
              </a:r>
              <a:endParaRPr lang="en-GB" sz="1500" b="1" dirty="0"/>
            </a:p>
          </p:txBody>
        </p:sp>
        <p:sp>
          <p:nvSpPr>
            <p:cNvPr id="14" name="Rectangle 13"/>
            <p:cNvSpPr/>
            <p:nvPr/>
          </p:nvSpPr>
          <p:spPr>
            <a:xfrm>
              <a:off x="8589804" y="2327325"/>
              <a:ext cx="1015662" cy="430887"/>
            </a:xfrm>
            <a:prstGeom prst="rect">
              <a:avLst/>
            </a:prstGeom>
          </p:spPr>
          <p:txBody>
            <a:bodyPr wrap="none">
              <a:spAutoFit/>
            </a:bodyPr>
            <a:lstStyle/>
            <a:p>
              <a:r>
                <a:rPr lang="en-GB" sz="1500" b="1" dirty="0" err="1"/>
                <a:t>おもい</a:t>
              </a:r>
              <a:endParaRPr lang="en-GB" sz="1500" b="1" dirty="0"/>
            </a:p>
          </p:txBody>
        </p:sp>
      </p:grpSp>
      <p:grpSp>
        <p:nvGrpSpPr>
          <p:cNvPr id="19" name="Group 18"/>
          <p:cNvGrpSpPr/>
          <p:nvPr/>
        </p:nvGrpSpPr>
        <p:grpSpPr>
          <a:xfrm>
            <a:off x="977605" y="3723037"/>
            <a:ext cx="3047629" cy="1938317"/>
            <a:chOff x="515198" y="3558794"/>
            <a:chExt cx="4063505" cy="2584423"/>
          </a:xfrm>
        </p:grpSpPr>
        <p:sp>
          <p:nvSpPr>
            <p:cNvPr id="16" name="Rectangle 15"/>
            <p:cNvSpPr/>
            <p:nvPr/>
          </p:nvSpPr>
          <p:spPr>
            <a:xfrm>
              <a:off x="515198" y="3558794"/>
              <a:ext cx="4063505" cy="707887"/>
            </a:xfrm>
            <a:prstGeom prst="rect">
              <a:avLst/>
            </a:prstGeom>
          </p:spPr>
          <p:txBody>
            <a:bodyPr wrap="none">
              <a:spAutoFit/>
            </a:bodyPr>
            <a:lstStyle/>
            <a:p>
              <a:r>
                <a:rPr lang="en-GB" sz="1500" b="1" dirty="0" err="1"/>
                <a:t>いってきます</a:t>
              </a:r>
              <a:r>
                <a:rPr lang="en-GB" sz="1500" b="1" dirty="0"/>
                <a:t> / </a:t>
              </a:r>
              <a:r>
                <a:rPr lang="en-GB" sz="1500" b="1" dirty="0" err="1"/>
                <a:t>いってらっしゃい</a:t>
              </a:r>
              <a:endParaRPr lang="en-GB" sz="1500" b="1" dirty="0"/>
            </a:p>
            <a:p>
              <a:pPr algn="ctr"/>
              <a:r>
                <a:rPr lang="en-GB" sz="1350" dirty="0" err="1"/>
                <a:t>ittekimasu</a:t>
              </a:r>
              <a:r>
                <a:rPr lang="en-GB" sz="1350" dirty="0"/>
                <a:t> / </a:t>
              </a:r>
              <a:r>
                <a:rPr lang="en-GB" sz="1350" dirty="0" err="1"/>
                <a:t>itterasshai</a:t>
              </a:r>
              <a:endParaRPr lang="en-GB" sz="1350" dirty="0"/>
            </a:p>
          </p:txBody>
        </p:sp>
        <p:sp>
          <p:nvSpPr>
            <p:cNvPr id="17" name="Rectangle 16"/>
            <p:cNvSpPr/>
            <p:nvPr/>
          </p:nvSpPr>
          <p:spPr>
            <a:xfrm>
              <a:off x="1289449" y="4497062"/>
              <a:ext cx="2524622" cy="707887"/>
            </a:xfrm>
            <a:prstGeom prst="rect">
              <a:avLst/>
            </a:prstGeom>
          </p:spPr>
          <p:txBody>
            <a:bodyPr wrap="none">
              <a:spAutoFit/>
            </a:bodyPr>
            <a:lstStyle/>
            <a:p>
              <a:r>
                <a:rPr lang="en-GB" sz="1500" b="1" dirty="0" err="1"/>
                <a:t>ただいま</a:t>
              </a:r>
              <a:r>
                <a:rPr lang="en-GB" sz="1500" b="1" dirty="0"/>
                <a:t> / </a:t>
              </a:r>
              <a:r>
                <a:rPr lang="en-GB" sz="1500" b="1" dirty="0" err="1"/>
                <a:t>おかえり</a:t>
              </a:r>
              <a:endParaRPr lang="en-GB" sz="1500" b="1" dirty="0"/>
            </a:p>
            <a:p>
              <a:pPr algn="ctr"/>
              <a:r>
                <a:rPr lang="en-GB" sz="1350" dirty="0" err="1"/>
                <a:t>tadaima</a:t>
              </a:r>
              <a:r>
                <a:rPr lang="en-GB" sz="1350" dirty="0"/>
                <a:t> / </a:t>
              </a:r>
              <a:r>
                <a:rPr lang="en-GB" sz="1350" dirty="0" err="1"/>
                <a:t>okaeri</a:t>
              </a:r>
              <a:endParaRPr lang="en-GB" sz="1350" dirty="0"/>
            </a:p>
          </p:txBody>
        </p:sp>
        <p:sp>
          <p:nvSpPr>
            <p:cNvPr id="18" name="Rectangle 17"/>
            <p:cNvSpPr/>
            <p:nvPr/>
          </p:nvSpPr>
          <p:spPr>
            <a:xfrm>
              <a:off x="1921833" y="5435330"/>
              <a:ext cx="1272143" cy="707887"/>
            </a:xfrm>
            <a:prstGeom prst="rect">
              <a:avLst/>
            </a:prstGeom>
          </p:spPr>
          <p:txBody>
            <a:bodyPr wrap="none">
              <a:spAutoFit/>
            </a:bodyPr>
            <a:lstStyle/>
            <a:p>
              <a:r>
                <a:rPr lang="en-GB" sz="1500" b="1" dirty="0" err="1"/>
                <a:t>ください</a:t>
              </a:r>
              <a:endParaRPr lang="en-GB" sz="1500" b="1" dirty="0"/>
            </a:p>
            <a:p>
              <a:pPr algn="ctr"/>
              <a:r>
                <a:rPr lang="en-GB" sz="1350" dirty="0" err="1"/>
                <a:t>kudasai</a:t>
              </a:r>
              <a:endParaRPr lang="en-GB" sz="1350" dirty="0"/>
            </a:p>
          </p:txBody>
        </p:sp>
      </p:grpSp>
    </p:spTree>
    <p:extLst>
      <p:ext uri="{BB962C8B-B14F-4D97-AF65-F5344CB8AC3E}">
        <p14:creationId xmlns:p14="http://schemas.microsoft.com/office/powerpoint/2010/main" val="384896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dup17cyn802n.cloudfront.net/2016/01/57411a-1-660x330.jpg"/>
          <p:cNvPicPr>
            <a:picLocks noChangeAspect="1" noChangeArrowheads="1"/>
          </p:cNvPicPr>
          <p:nvPr/>
        </p:nvPicPr>
        <p:blipFill rotWithShape="1">
          <a:blip r:embed="rId2">
            <a:extLst>
              <a:ext uri="{28A0092B-C50C-407E-A947-70E740481C1C}">
                <a14:useLocalDpi xmlns:a14="http://schemas.microsoft.com/office/drawing/2010/main" val="0"/>
              </a:ext>
            </a:extLst>
          </a:blip>
          <a:srcRect l="4186" t="5015" r="72882" b="3647"/>
          <a:stretch/>
        </p:blipFill>
        <p:spPr bwMode="auto">
          <a:xfrm>
            <a:off x="0" y="857251"/>
            <a:ext cx="1081210" cy="21532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3.googleusercontent.com/-q2XxmdD9vhg/VF0_1rrOfEI/AAAAAAAAYQw/Nv94qIViloQ/s379-p/P14202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788" y="946357"/>
            <a:ext cx="2087213" cy="2087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975202" y="3678740"/>
            <a:ext cx="2090380" cy="2157241"/>
            <a:chOff x="1672351" y="844779"/>
            <a:chExt cx="2787173" cy="2876320"/>
          </a:xfrm>
        </p:grpSpPr>
        <p:pic>
          <p:nvPicPr>
            <p:cNvPr id="3080" name="Picture 8" descr="https://scontent.cdninstagram.com/hphotos-xaf1/t51.2885-15/s320x320/e15/11380066_506317882850514_978679555_n.jpg"/>
            <p:cNvPicPr>
              <a:picLocks noChangeAspect="1" noChangeArrowheads="1"/>
            </p:cNvPicPr>
            <p:nvPr/>
          </p:nvPicPr>
          <p:blipFill>
            <a:blip r:embed="rId4">
              <a:clrChange>
                <a:clrFrom>
                  <a:srgbClr val="E1DBC5"/>
                </a:clrFrom>
                <a:clrTo>
                  <a:srgbClr val="E1DBC5">
                    <a:alpha val="0"/>
                  </a:srgbClr>
                </a:clrTo>
              </a:clrChange>
              <a:extLst>
                <a:ext uri="{28A0092B-C50C-407E-A947-70E740481C1C}">
                  <a14:useLocalDpi xmlns:a14="http://schemas.microsoft.com/office/drawing/2010/main" val="0"/>
                </a:ext>
              </a:extLst>
            </a:blip>
            <a:srcRect/>
            <a:stretch>
              <a:fillRect/>
            </a:stretch>
          </p:blipFill>
          <p:spPr bwMode="auto">
            <a:xfrm>
              <a:off x="1887370" y="844779"/>
              <a:ext cx="2357134" cy="2357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672351" y="3290212"/>
              <a:ext cx="2787173" cy="43088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GB" sz="1500" b="1" dirty="0" err="1"/>
                <a:t>きびだんご</a:t>
              </a:r>
              <a:r>
                <a:rPr lang="en-GB" sz="1500" b="1" dirty="0"/>
                <a:t> (</a:t>
              </a:r>
              <a:r>
                <a:rPr lang="en-GB" sz="1500" b="1" dirty="0" err="1"/>
                <a:t>kibidango</a:t>
              </a:r>
              <a:r>
                <a:rPr lang="en-GB" sz="1500" b="1" dirty="0"/>
                <a:t>)</a:t>
              </a:r>
            </a:p>
          </p:txBody>
        </p:sp>
      </p:grpSp>
      <p:sp>
        <p:nvSpPr>
          <p:cNvPr id="3" name="Rectangle 2"/>
          <p:cNvSpPr/>
          <p:nvPr/>
        </p:nvSpPr>
        <p:spPr>
          <a:xfrm>
            <a:off x="7445269" y="3118665"/>
            <a:ext cx="1150251" cy="3231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GB" sz="1500" b="1" dirty="0" err="1"/>
              <a:t>むら</a:t>
            </a:r>
            <a:r>
              <a:rPr lang="en-GB" sz="1500" b="1" dirty="0"/>
              <a:t> (</a:t>
            </a:r>
            <a:r>
              <a:rPr lang="en-GB" sz="1500" b="1" dirty="0" err="1"/>
              <a:t>mura</a:t>
            </a:r>
            <a:r>
              <a:rPr lang="en-GB" sz="1500" b="1" dirty="0"/>
              <a:t>)</a:t>
            </a:r>
          </a:p>
        </p:txBody>
      </p:sp>
      <p:grpSp>
        <p:nvGrpSpPr>
          <p:cNvPr id="15" name="Group 14"/>
          <p:cNvGrpSpPr/>
          <p:nvPr/>
        </p:nvGrpSpPr>
        <p:grpSpPr>
          <a:xfrm>
            <a:off x="686875" y="1246439"/>
            <a:ext cx="2471124" cy="2191949"/>
            <a:chOff x="8790502" y="3818012"/>
            <a:chExt cx="3294832" cy="2922598"/>
          </a:xfrm>
        </p:grpSpPr>
        <p:pic>
          <p:nvPicPr>
            <p:cNvPr id="3084" name="Picture 12" descr="http://www.gis-reseau-asie.org/uploaded_files/images/monthly-articles/article-090301/on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5415" y="3818012"/>
              <a:ext cx="2009919" cy="2891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790502" y="6309723"/>
              <a:ext cx="1312753" cy="43088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GB" sz="1500" b="1" dirty="0" err="1"/>
                <a:t>おに</a:t>
              </a:r>
              <a:r>
                <a:rPr lang="en-GB" sz="1500" b="1" dirty="0"/>
                <a:t> (</a:t>
              </a:r>
              <a:r>
                <a:rPr lang="en-GB" sz="1500" b="1" dirty="0" err="1"/>
                <a:t>oni</a:t>
              </a:r>
              <a:r>
                <a:rPr lang="en-GB" sz="1500" b="1" dirty="0"/>
                <a:t>)</a:t>
              </a:r>
            </a:p>
          </p:txBody>
        </p:sp>
      </p:grpSp>
      <p:grpSp>
        <p:nvGrpSpPr>
          <p:cNvPr id="13" name="Group 12"/>
          <p:cNvGrpSpPr/>
          <p:nvPr/>
        </p:nvGrpSpPr>
        <p:grpSpPr>
          <a:xfrm>
            <a:off x="4584911" y="4434837"/>
            <a:ext cx="1844543" cy="1454789"/>
            <a:chOff x="211918" y="4716721"/>
            <a:chExt cx="2459390" cy="1939719"/>
          </a:xfrm>
        </p:grpSpPr>
        <p:pic>
          <p:nvPicPr>
            <p:cNvPr id="3078" name="Picture 6" descr="https://www.garryscs.com/wp-content/uploads/2014/10/White-Peaches.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918" y="4951501"/>
              <a:ext cx="2459390" cy="17049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3081" y="4716721"/>
              <a:ext cx="1671825" cy="43088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GB" sz="1500" b="1" dirty="0" err="1"/>
                <a:t>もも</a:t>
              </a:r>
              <a:r>
                <a:rPr lang="en-GB" sz="1500" b="1" dirty="0"/>
                <a:t> (</a:t>
              </a:r>
              <a:r>
                <a:rPr lang="en-GB" sz="1500" b="1" dirty="0" err="1"/>
                <a:t>momo</a:t>
              </a:r>
              <a:r>
                <a:rPr lang="en-GB" sz="1500" b="1" dirty="0"/>
                <a:t>)</a:t>
              </a:r>
            </a:p>
          </p:txBody>
        </p:sp>
      </p:grpSp>
      <p:grpSp>
        <p:nvGrpSpPr>
          <p:cNvPr id="8" name="Group 7"/>
          <p:cNvGrpSpPr/>
          <p:nvPr/>
        </p:nvGrpSpPr>
        <p:grpSpPr>
          <a:xfrm>
            <a:off x="3906822" y="2759100"/>
            <a:ext cx="2387067" cy="1511278"/>
            <a:chOff x="3361620" y="3975668"/>
            <a:chExt cx="3182756" cy="2015037"/>
          </a:xfrm>
        </p:grpSpPr>
        <p:pic>
          <p:nvPicPr>
            <p:cNvPr id="3086" name="Picture 14" descr="https://secretsocietysaru.files.wordpress.com/2010/07/saru.jpg?w=450&amp;h=2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620" y="3975668"/>
              <a:ext cx="3155184" cy="198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111932" y="5559818"/>
              <a:ext cx="1432444" cy="43088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GB" sz="1500" b="1" dirty="0" err="1"/>
                <a:t>さる</a:t>
              </a:r>
              <a:r>
                <a:rPr lang="en-GB" sz="1500" b="1" dirty="0"/>
                <a:t> (</a:t>
              </a:r>
              <a:r>
                <a:rPr lang="en-GB" sz="1500" b="1" dirty="0" err="1"/>
                <a:t>saru</a:t>
              </a:r>
              <a:r>
                <a:rPr lang="en-GB" sz="1500" b="1" dirty="0"/>
                <a:t>)</a:t>
              </a:r>
            </a:p>
          </p:txBody>
        </p:sp>
      </p:grpSp>
      <p:grpSp>
        <p:nvGrpSpPr>
          <p:cNvPr id="10" name="Group 9"/>
          <p:cNvGrpSpPr/>
          <p:nvPr/>
        </p:nvGrpSpPr>
        <p:grpSpPr>
          <a:xfrm>
            <a:off x="3288191" y="946357"/>
            <a:ext cx="3624729" cy="1636658"/>
            <a:chOff x="4407034" y="719550"/>
            <a:chExt cx="4832971" cy="2182210"/>
          </a:xfrm>
        </p:grpSpPr>
        <p:pic>
          <p:nvPicPr>
            <p:cNvPr id="3088" name="Picture 16" descr="http://farm1.static.flickr.com/486/20426187655_a2f3d73855_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7034" y="719550"/>
              <a:ext cx="4804866" cy="2182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7950763" y="719550"/>
              <a:ext cx="1289242" cy="43088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en-GB" sz="1500" b="1" dirty="0" err="1"/>
                <a:t>きじ</a:t>
              </a:r>
              <a:r>
                <a:rPr lang="en-GB" sz="1500" b="1" dirty="0"/>
                <a:t> (</a:t>
              </a:r>
              <a:r>
                <a:rPr lang="en-GB" sz="1500" b="1" dirty="0" err="1"/>
                <a:t>kiji</a:t>
              </a:r>
              <a:r>
                <a:rPr lang="en-GB" sz="1500" b="1" dirty="0"/>
                <a:t>)</a:t>
              </a:r>
            </a:p>
          </p:txBody>
        </p:sp>
      </p:grpSp>
      <p:grpSp>
        <p:nvGrpSpPr>
          <p:cNvPr id="14" name="Group 13"/>
          <p:cNvGrpSpPr/>
          <p:nvPr/>
        </p:nvGrpSpPr>
        <p:grpSpPr>
          <a:xfrm>
            <a:off x="2212636" y="3565593"/>
            <a:ext cx="2044123" cy="2378870"/>
            <a:chOff x="2446837" y="3686174"/>
            <a:chExt cx="2725497" cy="3171826"/>
          </a:xfrm>
        </p:grpSpPr>
        <p:pic>
          <p:nvPicPr>
            <p:cNvPr id="3090" name="Picture 18" descr="http://images.clipartpanda.com/river-clip-art-as2290.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1084" y="3686174"/>
              <a:ext cx="2381250" cy="31718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446837" y="3783305"/>
              <a:ext cx="1533582" cy="430887"/>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GB" sz="1500" b="1" dirty="0" err="1"/>
                <a:t>かわ</a:t>
              </a:r>
              <a:r>
                <a:rPr lang="en-GB" sz="1500" b="1" dirty="0"/>
                <a:t> (</a:t>
              </a:r>
              <a:r>
                <a:rPr lang="en-GB" sz="1500" b="1" dirty="0" err="1"/>
                <a:t>kawa</a:t>
              </a:r>
              <a:r>
                <a:rPr lang="en-GB" sz="1500" b="1" dirty="0"/>
                <a:t>)</a:t>
              </a:r>
            </a:p>
          </p:txBody>
        </p:sp>
      </p:grpSp>
      <p:pic>
        <p:nvPicPr>
          <p:cNvPr id="3092" name="Picture 20" descr="https://s-media-cache-ak0.pinimg.com/236x/72/85/35/728535ed8c3be4825b9d244a1b49126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7" y="3547973"/>
            <a:ext cx="1685925" cy="2386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20785" y="5589543"/>
            <a:ext cx="1093569" cy="3231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GB" sz="1500" b="1" dirty="0" err="1"/>
              <a:t>ふね</a:t>
            </a:r>
            <a:r>
              <a:rPr lang="en-GB" sz="1500" b="1" dirty="0"/>
              <a:t> (</a:t>
            </a:r>
            <a:r>
              <a:rPr lang="en-GB" sz="1500" b="1" dirty="0" err="1"/>
              <a:t>fune</a:t>
            </a:r>
            <a:r>
              <a:rPr lang="en-GB" sz="1500" b="1" dirty="0"/>
              <a:t>)</a:t>
            </a:r>
          </a:p>
        </p:txBody>
      </p:sp>
    </p:spTree>
    <p:extLst>
      <p:ext uri="{BB962C8B-B14F-4D97-AF65-F5344CB8AC3E}">
        <p14:creationId xmlns:p14="http://schemas.microsoft.com/office/powerpoint/2010/main" val="3531183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4118</TotalTime>
  <Words>1527</Words>
  <Application>Microsoft Office PowerPoint</Application>
  <PresentationFormat>On-screen Show (4:3)</PresentationFormat>
  <Paragraphs>308</Paragraphs>
  <Slides>40</Slides>
  <Notes>12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Today’s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岡山　Okayama</vt:lpstr>
      <vt:lpstr>PowerPoint Presentation</vt:lpstr>
      <vt:lpstr>・Located in the Chugoku region on the main island of Honshu </vt:lpstr>
      <vt:lpstr>PowerPoint Presentation</vt:lpstr>
      <vt:lpstr>気候　Climate</vt:lpstr>
      <vt:lpstr>方言　Dialect</vt:lpstr>
      <vt:lpstr>後楽園　Kōraku-en　岡山城　Okayama castle </vt:lpstr>
      <vt:lpstr>倉敷美観地区　 Kurashiki Bikan chiku</vt:lpstr>
      <vt:lpstr>ももたろう / きびだんご　 Momotarō / Kibidango (Millet dumpling /Mochi)</vt:lpstr>
      <vt:lpstr>フルーツ　/ やさい　Fruits / Vegetables</vt:lpstr>
      <vt:lpstr>シーフード　Seafood </vt:lpstr>
      <vt:lpstr>裸祭り　はだかまつり　Naked Festival </vt:lpstr>
      <vt:lpstr>Telling The Time</vt:lpstr>
      <vt:lpstr>Telling The Time</vt:lpstr>
      <vt:lpstr>Telling The Time</vt:lpstr>
      <vt:lpstr>PowerPoint Presentation</vt:lpstr>
      <vt:lpstr>PowerPoint Presentation</vt:lpstr>
    </vt:vector>
  </TitlesOfParts>
  <Company>University of 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Sei Suzuki Tellier</dc:creator>
  <cp:lastModifiedBy>Sandy Willmott</cp:lastModifiedBy>
  <cp:revision>312</cp:revision>
  <dcterms:created xsi:type="dcterms:W3CDTF">2016-02-15T22:07:21Z</dcterms:created>
  <dcterms:modified xsi:type="dcterms:W3CDTF">2020-02-20T17:02:22Z</dcterms:modified>
</cp:coreProperties>
</file>