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sldIdLst>
    <p:sldId id="334" r:id="rId2"/>
    <p:sldId id="375" r:id="rId3"/>
    <p:sldId id="376" r:id="rId4"/>
    <p:sldId id="378" r:id="rId5"/>
    <p:sldId id="377" r:id="rId6"/>
    <p:sldId id="379" r:id="rId7"/>
    <p:sldId id="380" r:id="rId8"/>
    <p:sldId id="381" r:id="rId9"/>
    <p:sldId id="382" r:id="rId10"/>
    <p:sldId id="383" r:id="rId11"/>
    <p:sldId id="33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2BE"/>
    <a:srgbClr val="CC3399"/>
    <a:srgbClr val="FFCC66"/>
    <a:srgbClr val="FF66FF"/>
    <a:srgbClr val="E5B815"/>
    <a:srgbClr val="A30000"/>
    <a:srgbClr val="FFF7FF"/>
    <a:srgbClr val="FFCC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83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35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3A8A0-3CE5-4F65-8375-8C3DB021808E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9E084-D49B-4D60-A43E-F544305E5E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71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204550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605377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006204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407032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243F853C-2ADE-4E4F-B292-5FA6C74E8683}" type="slidenum">
              <a:rPr lang="en-GB" altLang="ja-JP" sz="1200">
                <a:cs typeface="Droid Sans" charset="0"/>
              </a:rPr>
              <a:pPr>
                <a:defRPr/>
              </a:pPr>
              <a:t>1</a:t>
            </a:fld>
            <a:endParaRPr lang="en-GB" altLang="ja-JP" sz="1200">
              <a:cs typeface="Droid Sans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ja-JP" altLang="en-US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8D57806D-D4E6-BC47-B50B-43BE67DFF1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292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21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32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013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5280" cy="114204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F8240-FF16-4111-BAE7-4A732C285985}" type="datetime1">
              <a:rPr lang="en-US" altLang="ja-JP" smtClean="0"/>
              <a:t>2/12/20</a:t>
            </a:fld>
            <a:endParaRPr lang="en-GB" altLang="ja-JP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E88BF-D4EA-5B41-97D7-8E4B834F49D5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720219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76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5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96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345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47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944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53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54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990A7-E088-4A8F-8151-E2BBA0A2869F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58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2aqVJS6QOoY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qrjHT8FAuWY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224" y="0"/>
            <a:ext cx="10287000" cy="6858000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28503" y="5204554"/>
            <a:ext cx="3331385" cy="134185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200"/>
              </a:spcBef>
              <a:buNone/>
            </a:pPr>
            <a:endParaRPr lang="en-US" sz="1000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Intermediate Class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Session 14</a:t>
            </a:r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idx="12"/>
          </p:nvPr>
        </p:nvSpPr>
        <p:spPr>
          <a:xfrm>
            <a:off x="6519746" y="6363848"/>
            <a:ext cx="2133600" cy="365125"/>
          </a:xfrm>
        </p:spPr>
        <p:txBody>
          <a:bodyPr/>
          <a:lstStyle/>
          <a:p>
            <a:pPr>
              <a:defRPr/>
            </a:pPr>
            <a:fld id="{612E88BF-D4EA-5B41-97D7-8E4B834F49D5}" type="slidenum">
              <a:rPr lang="en-GB" altLang="ja-JP" smtClean="0"/>
              <a:pPr>
                <a:defRPr/>
              </a:pPr>
              <a:t>1</a:t>
            </a:fld>
            <a:endParaRPr lang="en-GB" altLang="ja-JP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ABE299-A38B-D04E-AB76-F9FD63080471}"/>
              </a:ext>
            </a:extLst>
          </p:cNvPr>
          <p:cNvGrpSpPr/>
          <p:nvPr/>
        </p:nvGrpSpPr>
        <p:grpSpPr>
          <a:xfrm>
            <a:off x="5354032" y="5283892"/>
            <a:ext cx="3789968" cy="1289353"/>
            <a:chOff x="347134" y="0"/>
            <a:chExt cx="3789968" cy="128935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13D870A-B27C-4819-A6FB-F065D34E81C9}"/>
                </a:ext>
              </a:extLst>
            </p:cNvPr>
            <p:cNvSpPr/>
            <p:nvPr/>
          </p:nvSpPr>
          <p:spPr>
            <a:xfrm>
              <a:off x="347134" y="0"/>
              <a:ext cx="3789968" cy="128935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6E61C7C-5A59-EB44-9F1F-F09F24BE1811}"/>
                </a:ext>
              </a:extLst>
            </p:cNvPr>
            <p:cNvGrpSpPr/>
            <p:nvPr/>
          </p:nvGrpSpPr>
          <p:grpSpPr>
            <a:xfrm>
              <a:off x="519976" y="105338"/>
              <a:ext cx="3444283" cy="1083657"/>
              <a:chOff x="575733" y="111631"/>
              <a:chExt cx="3444283" cy="1083657"/>
            </a:xfrm>
          </p:grpSpPr>
          <p:pic>
            <p:nvPicPr>
              <p:cNvPr id="7" name="Picture 7" descr="A close up of a logo&#10;&#10;Description generated with very high confidence">
                <a:extLst>
                  <a:ext uri="{FF2B5EF4-FFF2-40B4-BE49-F238E27FC236}">
                    <a16:creationId xmlns:a16="http://schemas.microsoft.com/office/drawing/2014/main" id="{23D4D505-9B81-48F5-80A3-96BDB462FD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5733" y="188178"/>
                <a:ext cx="947058" cy="925092"/>
              </a:xfrm>
              <a:prstGeom prst="rect">
                <a:avLst/>
              </a:prstGeom>
            </p:spPr>
          </p:pic>
          <p:sp>
            <p:nvSpPr>
              <p:cNvPr id="11" name="Text Box 2">
                <a:extLst>
                  <a:ext uri="{FF2B5EF4-FFF2-40B4-BE49-F238E27FC236}">
                    <a16:creationId xmlns:a16="http://schemas.microsoft.com/office/drawing/2014/main" id="{3813C5DD-899F-42D8-B650-D71C598C44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40004" y="568706"/>
                <a:ext cx="1505362" cy="6265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81639" tIns="95681" rIns="81639" bIns="40820" anchor="t"/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roid Sans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5pPr>
                <a:lvl6pPr defTabSz="449263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6pPr>
                <a:lvl7pPr defTabSz="449263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7pPr>
                <a:lvl8pPr defTabSz="449263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8pPr>
                <a:lvl9pPr defTabSz="449263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9pPr>
              </a:lstStyle>
              <a:p>
                <a:pPr>
                  <a:lnSpc>
                    <a:spcPct val="94000"/>
                  </a:lnSpc>
                  <a:buSzPct val="100000"/>
                  <a:defRPr/>
                </a:pPr>
                <a:r>
                  <a:rPr lang="zh-CN" altLang="en-US" dirty="0">
                    <a:latin typeface="Arial"/>
                    <a:ea typeface="宋体" charset="0"/>
                    <a:cs typeface="Arial"/>
                  </a:rPr>
                  <a:t>日本語</a:t>
                </a:r>
              </a:p>
            </p:txBody>
          </p:sp>
          <p:sp>
            <p:nvSpPr>
              <p:cNvPr id="9" name="Subtitle 2"/>
              <p:cNvSpPr txBox="1">
                <a:spLocks/>
              </p:cNvSpPr>
              <p:nvPr/>
            </p:nvSpPr>
            <p:spPr>
              <a:xfrm>
                <a:off x="1522791" y="111631"/>
                <a:ext cx="2497225" cy="539093"/>
              </a:xfrm>
              <a:prstGeom prst="rect">
                <a:avLst/>
              </a:prstGeom>
            </p:spPr>
            <p:txBody>
              <a:bodyPr anchor="t"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CES Japanese</a:t>
                </a:r>
                <a:endParaRPr lang="en-US" dirty="0">
                  <a:cs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36136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 shot of a person&#10;&#10;Description automatically generated">
            <a:extLst>
              <a:ext uri="{FF2B5EF4-FFF2-40B4-BE49-F238E27FC236}">
                <a16:creationId xmlns:a16="http://schemas.microsoft.com/office/drawing/2014/main" id="{5AAE51CC-9339-5444-A3D9-A1D7DBF41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80" y="1194540"/>
            <a:ext cx="7947040" cy="446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97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47" y="1823558"/>
            <a:ext cx="8470989" cy="23034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21614" y="4749700"/>
            <a:ext cx="5070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https://www.youtube.com/watch?v=2aqVJS6QOoY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4037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08E68-6A1D-B24D-ABF4-E07805B23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360" y="5324094"/>
            <a:ext cx="8225280" cy="1142040"/>
          </a:xfrm>
        </p:spPr>
        <p:txBody>
          <a:bodyPr>
            <a:normAutofit/>
          </a:bodyPr>
          <a:lstStyle/>
          <a:p>
            <a:pPr algn="ctr"/>
            <a:r>
              <a:rPr lang="en-GB" sz="2800" dirty="0"/>
              <a:t>Wednesday 26 February at 2-4 pm in MB0603 (Jackson Lecture Theatre) </a:t>
            </a:r>
            <a:endParaRPr lang="en-US" sz="2800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A92D5F3-A479-884B-917D-E1FEF8E67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54" y="2203671"/>
            <a:ext cx="6332235" cy="24506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55B236-43ED-B943-8AD4-1B150ED414BE}"/>
              </a:ext>
            </a:extLst>
          </p:cNvPr>
          <p:cNvSpPr txBox="1"/>
          <p:nvPr/>
        </p:nvSpPr>
        <p:spPr>
          <a:xfrm>
            <a:off x="1552983" y="806959"/>
            <a:ext cx="5524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Summer Schools in Japan</a:t>
            </a:r>
          </a:p>
        </p:txBody>
      </p:sp>
    </p:spTree>
    <p:extLst>
      <p:ext uri="{BB962C8B-B14F-4D97-AF65-F5344CB8AC3E}">
        <p14:creationId xmlns:p14="http://schemas.microsoft.com/office/powerpoint/2010/main" val="555961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240CCAE-6DE8-F942-8888-747B6839C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08" y="457200"/>
            <a:ext cx="7415183" cy="623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0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D8D6E06E-476C-FC4D-865F-3C328D248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35" y="754912"/>
            <a:ext cx="7416330" cy="553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9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240CCAE-6DE8-F942-8888-747B6839C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08" y="457200"/>
            <a:ext cx="7415183" cy="623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42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00E4B-8784-9640-BC65-AF78B731C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Taro Bought a Book: Three Options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AB28BA-0F21-A049-9FEB-2F7FD1487C2B}"/>
              </a:ext>
            </a:extLst>
          </p:cNvPr>
          <p:cNvSpPr/>
          <p:nvPr/>
        </p:nvSpPr>
        <p:spPr>
          <a:xfrm>
            <a:off x="2447302" y="6083227"/>
            <a:ext cx="3675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https://8020japanese.com/</a:t>
            </a:r>
            <a:r>
              <a:rPr lang="en-US" dirty="0" err="1"/>
              <a:t>wa</a:t>
            </a:r>
            <a:r>
              <a:rPr lang="en-US" dirty="0"/>
              <a:t>-vs-</a:t>
            </a:r>
            <a:r>
              <a:rPr lang="en-US" dirty="0" err="1"/>
              <a:t>ga</a:t>
            </a:r>
            <a:r>
              <a:rPr lang="en-US" dirty="0"/>
              <a:t>/</a:t>
            </a:r>
          </a:p>
        </p:txBody>
      </p:sp>
      <p:pic>
        <p:nvPicPr>
          <p:cNvPr id="5" name="Picture 4" descr="A screenshot of text&#10;&#10;Description automatically generated">
            <a:extLst>
              <a:ext uri="{FF2B5EF4-FFF2-40B4-BE49-F238E27FC236}">
                <a16:creationId xmlns:a16="http://schemas.microsoft.com/office/drawing/2014/main" id="{558C26D7-3802-4A4C-A76A-AF908FE50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39" y="1871626"/>
            <a:ext cx="4038600" cy="332740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2708717-6FAB-DE44-8088-B18272ED5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2345477"/>
            <a:ext cx="42037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90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00E4B-8784-9640-BC65-AF78B731C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Taro Bought a Book: </a:t>
            </a:r>
            <a:r>
              <a:rPr lang="ja-JP" altLang="en-US" b="1">
                <a:latin typeface="+mn-lt"/>
              </a:rPr>
              <a:t>が</a:t>
            </a:r>
            <a:endParaRPr lang="en-US" b="1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AB28BA-0F21-A049-9FEB-2F7FD1487C2B}"/>
              </a:ext>
            </a:extLst>
          </p:cNvPr>
          <p:cNvSpPr/>
          <p:nvPr/>
        </p:nvSpPr>
        <p:spPr>
          <a:xfrm>
            <a:off x="2447302" y="6083227"/>
            <a:ext cx="3675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https://8020japanese.com/</a:t>
            </a:r>
            <a:r>
              <a:rPr lang="en-US" dirty="0" err="1"/>
              <a:t>wa</a:t>
            </a:r>
            <a:r>
              <a:rPr lang="en-US" dirty="0"/>
              <a:t>-vs-</a:t>
            </a:r>
            <a:r>
              <a:rPr lang="en-US" dirty="0" err="1"/>
              <a:t>ga</a:t>
            </a:r>
            <a:r>
              <a:rPr lang="en-US" dirty="0"/>
              <a:t>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C0CD7B-DD20-3B46-BE2B-D13D49D1A763}"/>
              </a:ext>
            </a:extLst>
          </p:cNvPr>
          <p:cNvSpPr txBox="1"/>
          <p:nvPr/>
        </p:nvSpPr>
        <p:spPr>
          <a:xfrm>
            <a:off x="1675872" y="2009553"/>
            <a:ext cx="52180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/>
              <a:t>たろ</a:t>
            </a:r>
            <a:r>
              <a:rPr lang="ja-JP" altLang="en-US" sz="4000">
                <a:solidFill>
                  <a:srgbClr val="FF0000"/>
                </a:solidFill>
              </a:rPr>
              <a:t>が</a:t>
            </a:r>
            <a:r>
              <a:rPr lang="ja-JP" altLang="en-US" sz="4000"/>
              <a:t>本を買いました。</a:t>
            </a:r>
            <a:endParaRPr lang="en-US" sz="4000" dirty="0"/>
          </a:p>
        </p:txBody>
      </p:sp>
      <p:sp>
        <p:nvSpPr>
          <p:cNvPr id="8" name="Left Bracket 7">
            <a:extLst>
              <a:ext uri="{FF2B5EF4-FFF2-40B4-BE49-F238E27FC236}">
                <a16:creationId xmlns:a16="http://schemas.microsoft.com/office/drawing/2014/main" id="{0E5B820D-D2C7-B141-AA52-1A3D814A4318}"/>
              </a:ext>
            </a:extLst>
          </p:cNvPr>
          <p:cNvSpPr/>
          <p:nvPr/>
        </p:nvSpPr>
        <p:spPr>
          <a:xfrm rot="16200000">
            <a:off x="2045354" y="2442002"/>
            <a:ext cx="191386" cy="930349"/>
          </a:xfrm>
          <a:prstGeom prst="lef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D511EA7-FB64-A64F-B1A7-59A7944A3C45}"/>
              </a:ext>
            </a:extLst>
          </p:cNvPr>
          <p:cNvCxnSpPr>
            <a:cxnSpLocks/>
          </p:cNvCxnSpPr>
          <p:nvPr/>
        </p:nvCxnSpPr>
        <p:spPr>
          <a:xfrm flipH="1" flipV="1">
            <a:off x="2150267" y="3204993"/>
            <a:ext cx="297035" cy="6501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94D1BD5-FEBC-BA46-A32F-7001B7945556}"/>
              </a:ext>
            </a:extLst>
          </p:cNvPr>
          <p:cNvSpPr txBox="1"/>
          <p:nvPr/>
        </p:nvSpPr>
        <p:spPr>
          <a:xfrm>
            <a:off x="2606222" y="3754001"/>
            <a:ext cx="5809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emphasis on the person/thing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61AA3D-885F-4741-800E-9BD6EC708785}"/>
              </a:ext>
            </a:extLst>
          </p:cNvPr>
          <p:cNvSpPr txBox="1"/>
          <p:nvPr/>
        </p:nvSpPr>
        <p:spPr>
          <a:xfrm>
            <a:off x="2084860" y="4790563"/>
            <a:ext cx="5191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>
                <a:solidFill>
                  <a:srgbClr val="FF0000"/>
                </a:solidFill>
              </a:rPr>
              <a:t>が</a:t>
            </a:r>
            <a:r>
              <a:rPr lang="en-GB" altLang="ja-JP" sz="3600" dirty="0">
                <a:solidFill>
                  <a:srgbClr val="FF0000"/>
                </a:solidFill>
              </a:rPr>
              <a:t>: id</a:t>
            </a:r>
            <a:r>
              <a:rPr lang="en-US" sz="3600" dirty="0" err="1">
                <a:solidFill>
                  <a:srgbClr val="FF0000"/>
                </a:solidFill>
              </a:rPr>
              <a:t>entifier</a:t>
            </a:r>
            <a:r>
              <a:rPr lang="en-US" sz="3600" dirty="0">
                <a:solidFill>
                  <a:srgbClr val="FF0000"/>
                </a:solidFill>
              </a:rPr>
              <a:t> (“is the one”)</a:t>
            </a:r>
          </a:p>
        </p:txBody>
      </p:sp>
    </p:spTree>
    <p:extLst>
      <p:ext uri="{BB962C8B-B14F-4D97-AF65-F5344CB8AC3E}">
        <p14:creationId xmlns:p14="http://schemas.microsoft.com/office/powerpoint/2010/main" val="116832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00E4B-8784-9640-BC65-AF78B731C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Taro Bought a Book: </a:t>
            </a:r>
            <a:r>
              <a:rPr lang="ja-JP" altLang="en-US" b="1">
                <a:latin typeface="+mn-lt"/>
              </a:rPr>
              <a:t>は</a:t>
            </a:r>
            <a:endParaRPr lang="en-US" b="1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AB28BA-0F21-A049-9FEB-2F7FD1487C2B}"/>
              </a:ext>
            </a:extLst>
          </p:cNvPr>
          <p:cNvSpPr/>
          <p:nvPr/>
        </p:nvSpPr>
        <p:spPr>
          <a:xfrm>
            <a:off x="2447302" y="6083227"/>
            <a:ext cx="3675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https://8020japanese.com/</a:t>
            </a:r>
            <a:r>
              <a:rPr lang="en-US" dirty="0" err="1"/>
              <a:t>wa</a:t>
            </a:r>
            <a:r>
              <a:rPr lang="en-US" dirty="0"/>
              <a:t>-vs-</a:t>
            </a:r>
            <a:r>
              <a:rPr lang="en-US" dirty="0" err="1"/>
              <a:t>ga</a:t>
            </a:r>
            <a:r>
              <a:rPr lang="en-US" dirty="0"/>
              <a:t>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C0CD7B-DD20-3B46-BE2B-D13D49D1A763}"/>
              </a:ext>
            </a:extLst>
          </p:cNvPr>
          <p:cNvSpPr txBox="1"/>
          <p:nvPr/>
        </p:nvSpPr>
        <p:spPr>
          <a:xfrm>
            <a:off x="1675872" y="2009553"/>
            <a:ext cx="52180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/>
              <a:t>たろ</a:t>
            </a:r>
            <a:r>
              <a:rPr lang="ja-JP" altLang="en-US" sz="4000">
                <a:solidFill>
                  <a:srgbClr val="FF0000"/>
                </a:solidFill>
              </a:rPr>
              <a:t>は</a:t>
            </a:r>
            <a:r>
              <a:rPr lang="ja-JP" altLang="en-US" sz="4000"/>
              <a:t>本を買いました。</a:t>
            </a:r>
            <a:endParaRPr lang="en-US" sz="4000" dirty="0"/>
          </a:p>
        </p:txBody>
      </p:sp>
      <p:sp>
        <p:nvSpPr>
          <p:cNvPr id="8" name="Left Bracket 7">
            <a:extLst>
              <a:ext uri="{FF2B5EF4-FFF2-40B4-BE49-F238E27FC236}">
                <a16:creationId xmlns:a16="http://schemas.microsoft.com/office/drawing/2014/main" id="{0E5B820D-D2C7-B141-AA52-1A3D814A4318}"/>
              </a:ext>
            </a:extLst>
          </p:cNvPr>
          <p:cNvSpPr/>
          <p:nvPr/>
        </p:nvSpPr>
        <p:spPr>
          <a:xfrm rot="16200000">
            <a:off x="4736219" y="1259369"/>
            <a:ext cx="156593" cy="3236371"/>
          </a:xfrm>
          <a:prstGeom prst="lef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D511EA7-FB64-A64F-B1A7-59A7944A3C45}"/>
              </a:ext>
            </a:extLst>
          </p:cNvPr>
          <p:cNvCxnSpPr>
            <a:cxnSpLocks/>
          </p:cNvCxnSpPr>
          <p:nvPr/>
        </p:nvCxnSpPr>
        <p:spPr>
          <a:xfrm flipV="1">
            <a:off x="3946493" y="3103999"/>
            <a:ext cx="466019" cy="7098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94D1BD5-FEBC-BA46-A32F-7001B7945556}"/>
              </a:ext>
            </a:extLst>
          </p:cNvPr>
          <p:cNvSpPr txBox="1"/>
          <p:nvPr/>
        </p:nvSpPr>
        <p:spPr>
          <a:xfrm>
            <a:off x="2606222" y="3754001"/>
            <a:ext cx="6066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emphasis on the non-topic part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61AA3D-885F-4741-800E-9BD6EC708785}"/>
              </a:ext>
            </a:extLst>
          </p:cNvPr>
          <p:cNvSpPr txBox="1"/>
          <p:nvPr/>
        </p:nvSpPr>
        <p:spPr>
          <a:xfrm>
            <a:off x="2084860" y="4790563"/>
            <a:ext cx="5071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>
                <a:solidFill>
                  <a:srgbClr val="FF0000"/>
                </a:solidFill>
              </a:rPr>
              <a:t>は</a:t>
            </a:r>
            <a:r>
              <a:rPr lang="en-GB" altLang="ja-JP" sz="3600" dirty="0">
                <a:solidFill>
                  <a:srgbClr val="FF0000"/>
                </a:solidFill>
              </a:rPr>
              <a:t>: topic marker </a:t>
            </a:r>
            <a:r>
              <a:rPr lang="en-US" sz="3600" dirty="0">
                <a:solidFill>
                  <a:srgbClr val="FF0000"/>
                </a:solidFill>
              </a:rPr>
              <a:t>(“as for”)</a:t>
            </a:r>
          </a:p>
        </p:txBody>
      </p:sp>
    </p:spTree>
    <p:extLst>
      <p:ext uri="{BB962C8B-B14F-4D97-AF65-F5344CB8AC3E}">
        <p14:creationId xmlns:p14="http://schemas.microsoft.com/office/powerpoint/2010/main" val="195709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00E4B-8784-9640-BC65-AF78B731C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Taro Bought a Book: (nothing)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AB28BA-0F21-A049-9FEB-2F7FD1487C2B}"/>
              </a:ext>
            </a:extLst>
          </p:cNvPr>
          <p:cNvSpPr/>
          <p:nvPr/>
        </p:nvSpPr>
        <p:spPr>
          <a:xfrm>
            <a:off x="2447302" y="6083227"/>
            <a:ext cx="3675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https://8020japanese.com/</a:t>
            </a:r>
            <a:r>
              <a:rPr lang="en-US" dirty="0" err="1"/>
              <a:t>wa</a:t>
            </a:r>
            <a:r>
              <a:rPr lang="en-US" dirty="0"/>
              <a:t>-vs-</a:t>
            </a:r>
            <a:r>
              <a:rPr lang="en-US" dirty="0" err="1"/>
              <a:t>ga</a:t>
            </a:r>
            <a:r>
              <a:rPr lang="en-US" dirty="0"/>
              <a:t>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C0CD7B-DD20-3B46-BE2B-D13D49D1A763}"/>
              </a:ext>
            </a:extLst>
          </p:cNvPr>
          <p:cNvSpPr txBox="1"/>
          <p:nvPr/>
        </p:nvSpPr>
        <p:spPr>
          <a:xfrm>
            <a:off x="1675872" y="2009553"/>
            <a:ext cx="37994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/>
              <a:t>本を買いました。</a:t>
            </a:r>
            <a:endParaRPr lang="en-US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61AA3D-885F-4741-800E-9BD6EC708785}"/>
              </a:ext>
            </a:extLst>
          </p:cNvPr>
          <p:cNvSpPr txBox="1"/>
          <p:nvPr/>
        </p:nvSpPr>
        <p:spPr>
          <a:xfrm>
            <a:off x="811456" y="3817396"/>
            <a:ext cx="7515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3600" dirty="0">
                <a:solidFill>
                  <a:srgbClr val="FF0000"/>
                </a:solidFill>
              </a:rPr>
              <a:t>(-): topic already clear from the context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3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4100</TotalTime>
  <Words>147</Words>
  <Application>Microsoft Macintosh PowerPoint</Application>
  <PresentationFormat>On-screen Show (4:3)</PresentationFormat>
  <Paragraphs>26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Wednesday 26 February at 2-4 pm in MB0603 (Jackson Lecture Theatre) </vt:lpstr>
      <vt:lpstr>PowerPoint Presentation</vt:lpstr>
      <vt:lpstr>PowerPoint Presentation</vt:lpstr>
      <vt:lpstr>PowerPoint Presentation</vt:lpstr>
      <vt:lpstr>Taro Bought a Book: Three Options</vt:lpstr>
      <vt:lpstr>Taro Bought a Book: が</vt:lpstr>
      <vt:lpstr>Taro Bought a Book: は</vt:lpstr>
      <vt:lpstr>Taro Bought a Book: (nothing)</vt:lpstr>
      <vt:lpstr>PowerPoint Presentation</vt:lpstr>
      <vt:lpstr>PowerPoint Presentation</vt:lpstr>
    </vt:vector>
  </TitlesOfParts>
  <Company>University of Lincoln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Sei Suzuki Tellier</dc:creator>
  <cp:lastModifiedBy>Sandy Willmott</cp:lastModifiedBy>
  <cp:revision>332</cp:revision>
  <dcterms:created xsi:type="dcterms:W3CDTF">2016-02-15T22:07:21Z</dcterms:created>
  <dcterms:modified xsi:type="dcterms:W3CDTF">2020-02-12T22:38:11Z</dcterms:modified>
</cp:coreProperties>
</file>