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397" r:id="rId2"/>
    <p:sldId id="259" r:id="rId3"/>
    <p:sldId id="261" r:id="rId4"/>
    <p:sldId id="258" r:id="rId5"/>
    <p:sldId id="260" r:id="rId6"/>
    <p:sldId id="265" r:id="rId7"/>
    <p:sldId id="270" r:id="rId8"/>
    <p:sldId id="271" r:id="rId9"/>
    <p:sldId id="272" r:id="rId10"/>
    <p:sldId id="273" r:id="rId11"/>
    <p:sldId id="274" r:id="rId12"/>
    <p:sldId id="263" r:id="rId13"/>
    <p:sldId id="398" r:id="rId14"/>
    <p:sldId id="266" r:id="rId15"/>
    <p:sldId id="264" r:id="rId16"/>
    <p:sldId id="267" r:id="rId17"/>
    <p:sldId id="268" r:id="rId18"/>
    <p:sldId id="275" r:id="rId19"/>
    <p:sldId id="277" r:id="rId20"/>
    <p:sldId id="278" r:id="rId21"/>
    <p:sldId id="281" r:id="rId22"/>
    <p:sldId id="279" r:id="rId23"/>
    <p:sldId id="280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3" autoAdjust="0"/>
    <p:restoredTop sz="84831" autoAdjust="0"/>
  </p:normalViewPr>
  <p:slideViewPr>
    <p:cSldViewPr snapToGrid="0">
      <p:cViewPr varScale="1">
        <p:scale>
          <a:sx n="65" d="100"/>
          <a:sy n="65" d="100"/>
        </p:scale>
        <p:origin x="1338" y="78"/>
      </p:cViewPr>
      <p:guideLst/>
    </p:cSldViewPr>
  </p:slideViewPr>
  <p:notesTextViewPr>
    <p:cViewPr>
      <p:scale>
        <a:sx n="1" d="1"/>
        <a:sy n="1" d="1"/>
      </p:scale>
      <p:origin x="0" y="-13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3A8A0-3CE5-4F65-8375-8C3DB021808E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9E084-D49B-4D60-A43E-F544305E5E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7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urry" TargetMode="External"/><Relationship Id="rId3" Type="http://schemas.openxmlformats.org/officeDocument/2006/relationships/hyperlink" Target="https://en.wikipedia.org/wiki/Kansai_region" TargetMode="External"/><Relationship Id="rId7" Type="http://schemas.openxmlformats.org/officeDocument/2006/relationships/hyperlink" Target="https://en.wikipedia.org/wiki/Food_coloring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Turmeric" TargetMode="External"/><Relationship Id="rId5" Type="http://schemas.openxmlformats.org/officeDocument/2006/relationships/hyperlink" Target="https://en.wikipedia.org/w/index.php?title=Doushabao&amp;action=edit&amp;redlink=1" TargetMode="External"/><Relationship Id="rId4" Type="http://schemas.openxmlformats.org/officeDocument/2006/relationships/hyperlink" Target="https://en.wikipedia.org/wiki/Azuki_bean" TargetMode="External"/><Relationship Id="rId9" Type="http://schemas.openxmlformats.org/officeDocument/2006/relationships/hyperlink" Target="https://en.wikipedia.org/wiki/Curry_bread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243F853C-2ADE-4E4F-B292-5FA6C74E8683}" type="slidenum">
              <a:rPr lang="en-GB" altLang="ja-JP" sz="1200">
                <a:cs typeface="Droid Sans" charset="0"/>
              </a:rPr>
              <a:pPr>
                <a:defRPr/>
              </a:pPr>
              <a:t>1</a:t>
            </a:fld>
            <a:endParaRPr lang="en-GB" altLang="ja-JP" sz="1200">
              <a:cs typeface="Droid Sans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ja-JP" altLang="en-US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D57806D-D4E6-BC47-B50B-43BE67DFF1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72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Sekitori</a:t>
            </a:r>
            <a:r>
              <a:rPr lang="en-GB" dirty="0" smtClean="0"/>
              <a:t>: ranked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juuryou</a:t>
            </a:r>
            <a:r>
              <a:rPr lang="en-GB" baseline="0" dirty="0" smtClean="0"/>
              <a:t> or higher</a:t>
            </a:r>
          </a:p>
          <a:p>
            <a:r>
              <a:rPr lang="en-GB" baseline="0" dirty="0" err="1" smtClean="0"/>
              <a:t>Rikishi</a:t>
            </a:r>
            <a:r>
              <a:rPr lang="en-GB" baseline="0" dirty="0" smtClean="0"/>
              <a:t>: powerful man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9E084-D49B-4D60-A43E-F544305E5E4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514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=fL4_ovzdPd8</a:t>
            </a:r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=7egBTkMQP4E</a:t>
            </a:r>
          </a:p>
          <a:p>
            <a:r>
              <a:rPr lang="en-US" dirty="0"/>
              <a:t>https://www.youtube.com/watch?v=sR78qspbzvM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9E084-D49B-4D60-A43E-F544305E5E4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143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=fL4_ovzdPd8</a:t>
            </a:r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=7egBTkMQP4E</a:t>
            </a:r>
          </a:p>
          <a:p>
            <a:r>
              <a:rPr lang="en-US" dirty="0"/>
              <a:t>https://www.youtube.com/watch?v=sR78qspbzvM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9E084-D49B-4D60-A43E-F544305E5E4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290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Butaman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豚まん</a:t>
            </a:r>
            <a:r>
              <a:rPr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GB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butaman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 — essentially an equivalent to 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nikuman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this name is more common in the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Kansai region"/>
              </a:rPr>
              <a:t>Kansai region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Anman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あんまん</a:t>
            </a:r>
            <a:r>
              <a:rPr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GB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anman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 — the ingredients consist of 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Azuki bean"/>
              </a:rPr>
              <a:t>azuki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Azuki bean"/>
              </a:rPr>
              <a:t> beans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GB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koshian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 </a:t>
            </a:r>
            <a:r>
              <a:rPr lang="en-GB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tsubuan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Lard and sesame oil are typically added to increase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flavor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taste. Similar to Chinese 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Doushabao (page does not exist)"/>
              </a:rPr>
              <a:t>Doushabao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Kare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-man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カレーまん</a:t>
            </a:r>
            <a:r>
              <a:rPr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GB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karēman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 —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Turmeric"/>
              </a:rPr>
              <a:t>turmeric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Food coloring"/>
              </a:rPr>
              <a:t>food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Food coloring"/>
              </a:rPr>
              <a:t>coloring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added to the skin to make it yellow. The ingredients are the same as meat buns or pork buns with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Curry"/>
              </a:rPr>
              <a:t>curry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-style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flavoring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also curry man similar to </a:t>
            </a:r>
            <a:r>
              <a:rPr lang="en-GB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Curry bread"/>
              </a:rPr>
              <a:t>curry bread</a:t>
            </a:r>
            <a: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 dry curry.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9E084-D49B-4D60-A43E-F544305E5E4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112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36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02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552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F8240-FF16-4111-BAE7-4A732C285985}" type="datetime1">
              <a:rPr lang="en-US" altLang="ja-JP" smtClean="0"/>
              <a:t>1/23/2020</a:t>
            </a:fld>
            <a:endParaRPr lang="en-GB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88BF-D4EA-5B41-97D7-8E4B834F49D5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88886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01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26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67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96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260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57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20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990A7-E088-4A8F-8151-E2BBA0A2869F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2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itleEy3EzA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hyperlink" Target="https://www.youtube.com/watch?v=uU1wOFD_CP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7egBTkMQP4E" TargetMode="External"/><Relationship Id="rId4" Type="http://schemas.openxmlformats.org/officeDocument/2006/relationships/hyperlink" Target="https://www.youtube.com/watch?v=sR78qspbzv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s://www.youtube.com/watch?v=ZZmUuRG87s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41D949-D49A-694D-94CF-53F878C83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436" y="0"/>
            <a:ext cx="10320618" cy="685800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5451552" y="5230560"/>
            <a:ext cx="3415938" cy="134185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200"/>
              </a:spcBef>
              <a:buNone/>
            </a:pPr>
            <a:endParaRPr lang="en-US" sz="10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Beginners Class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Session 11</a:t>
            </a: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idx="12"/>
          </p:nvPr>
        </p:nvSpPr>
        <p:spPr>
          <a:xfrm>
            <a:off x="6519746" y="6363848"/>
            <a:ext cx="2133600" cy="365125"/>
          </a:xfrm>
        </p:spPr>
        <p:txBody>
          <a:bodyPr/>
          <a:lstStyle/>
          <a:p>
            <a:pPr>
              <a:defRPr/>
            </a:pPr>
            <a:fld id="{612E88BF-D4EA-5B41-97D7-8E4B834F49D5}" type="slidenum">
              <a:rPr lang="en-GB" altLang="ja-JP" smtClean="0"/>
              <a:pPr>
                <a:defRPr/>
              </a:pPr>
              <a:t>1</a:t>
            </a:fld>
            <a:endParaRPr lang="en-GB" altLang="ja-JP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ABE299-A38B-D04E-AB76-F9FD63080471}"/>
              </a:ext>
            </a:extLst>
          </p:cNvPr>
          <p:cNvGrpSpPr/>
          <p:nvPr/>
        </p:nvGrpSpPr>
        <p:grpSpPr>
          <a:xfrm>
            <a:off x="4986042" y="285584"/>
            <a:ext cx="3789968" cy="1289353"/>
            <a:chOff x="347134" y="0"/>
            <a:chExt cx="3789968" cy="12893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13D870A-B27C-4819-A6FB-F065D34E81C9}"/>
                </a:ext>
              </a:extLst>
            </p:cNvPr>
            <p:cNvSpPr/>
            <p:nvPr/>
          </p:nvSpPr>
          <p:spPr>
            <a:xfrm>
              <a:off x="347134" y="0"/>
              <a:ext cx="3789968" cy="128935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6E61C7C-5A59-EB44-9F1F-F09F24BE1811}"/>
                </a:ext>
              </a:extLst>
            </p:cNvPr>
            <p:cNvGrpSpPr/>
            <p:nvPr/>
          </p:nvGrpSpPr>
          <p:grpSpPr>
            <a:xfrm>
              <a:off x="519976" y="105338"/>
              <a:ext cx="3444283" cy="1083657"/>
              <a:chOff x="575733" y="111631"/>
              <a:chExt cx="3444283" cy="1083657"/>
            </a:xfrm>
          </p:grpSpPr>
          <p:pic>
            <p:nvPicPr>
              <p:cNvPr id="7" name="Picture 7" descr="A close up of a logo&#10;&#10;Description generated with very high confidence">
                <a:extLst>
                  <a:ext uri="{FF2B5EF4-FFF2-40B4-BE49-F238E27FC236}">
                    <a16:creationId xmlns:a16="http://schemas.microsoft.com/office/drawing/2014/main" id="{23D4D505-9B81-48F5-80A3-96BDB462FD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733" y="188178"/>
                <a:ext cx="947058" cy="925092"/>
              </a:xfrm>
              <a:prstGeom prst="rect">
                <a:avLst/>
              </a:prstGeom>
            </p:spPr>
          </p:pic>
          <p:sp>
            <p:nvSpPr>
              <p:cNvPr id="11" name="Text Box 2">
                <a:extLst>
                  <a:ext uri="{FF2B5EF4-FFF2-40B4-BE49-F238E27FC236}">
                    <a16:creationId xmlns:a16="http://schemas.microsoft.com/office/drawing/2014/main" id="{3813C5DD-899F-42D8-B650-D71C598C44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40004" y="568706"/>
                <a:ext cx="1505362" cy="626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1639" tIns="95681" rIns="81639" bIns="40820" anchor="t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roid Sans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5pPr>
                <a:lvl6pPr defTabSz="449263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6pPr>
                <a:lvl7pPr defTabSz="449263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7pPr>
                <a:lvl8pPr defTabSz="449263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8pPr>
                <a:lvl9pPr defTabSz="449263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Droid Sans" charset="0"/>
                    <a:cs typeface="Droid Sans" charset="0"/>
                  </a:defRPr>
                </a:lvl9pPr>
              </a:lstStyle>
              <a:p>
                <a:pPr>
                  <a:lnSpc>
                    <a:spcPct val="94000"/>
                  </a:lnSpc>
                  <a:buSzPct val="100000"/>
                  <a:defRPr/>
                </a:pPr>
                <a:r>
                  <a:rPr lang="zh-CN" altLang="en-US" dirty="0">
                    <a:latin typeface="Arial"/>
                    <a:ea typeface="宋体" charset="0"/>
                    <a:cs typeface="Arial"/>
                  </a:rPr>
                  <a:t>日本語</a:t>
                </a:r>
              </a:p>
            </p:txBody>
          </p:sp>
          <p:sp>
            <p:nvSpPr>
              <p:cNvPr id="9" name="Subtitle 2"/>
              <p:cNvSpPr txBox="1">
                <a:spLocks/>
              </p:cNvSpPr>
              <p:nvPr/>
            </p:nvSpPr>
            <p:spPr>
              <a:xfrm>
                <a:off x="1522791" y="111631"/>
                <a:ext cx="2497225" cy="539093"/>
              </a:xfrm>
              <a:prstGeom prst="rect">
                <a:avLst/>
              </a:prstGeom>
            </p:spPr>
            <p:txBody>
              <a:bodyPr anchor="t"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CES Japanese</a:t>
                </a:r>
                <a:endParaRPr lang="en-US" dirty="0"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230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4" y="915328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Sumo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461" y="1842803"/>
            <a:ext cx="4779497" cy="32495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AutoShape 2" descr="Konishiki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pic>
        <p:nvPicPr>
          <p:cNvPr id="4102" name="Picture 6" descr="https://static-secure.guim.co.uk/sys-images/Guardian/Pix/pictures/2013/10/9/1381315678950/Konishiki-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529" y="1923548"/>
            <a:ext cx="5281361" cy="31688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isobe.typepad.com/whats_up/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715" y="1446243"/>
            <a:ext cx="3056986" cy="40047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lemondedusumo.com/english/pictures/MDS10_futagoyama_pics/image0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768" y="1863441"/>
            <a:ext cx="4196884" cy="32082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55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4" y="915328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Sumo</a:t>
            </a:r>
          </a:p>
        </p:txBody>
      </p:sp>
      <p:sp>
        <p:nvSpPr>
          <p:cNvPr id="4" name="AutoShape 2" descr="Konishiki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" name="Rectangle 1"/>
          <p:cNvSpPr/>
          <p:nvPr/>
        </p:nvSpPr>
        <p:spPr>
          <a:xfrm>
            <a:off x="664258" y="2424227"/>
            <a:ext cx="782675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 err="1"/>
              <a:t>Mainoumi</a:t>
            </a:r>
            <a:r>
              <a:rPr lang="en-GB" sz="3000" dirty="0"/>
              <a:t> </a:t>
            </a:r>
            <a:r>
              <a:rPr lang="en-GB" sz="3000"/>
              <a:t>(98 kg</a:t>
            </a:r>
            <a:r>
              <a:rPr lang="en-GB" sz="3000" dirty="0"/>
              <a:t>)   vs  Akebono  </a:t>
            </a:r>
            <a:r>
              <a:rPr lang="en-GB" sz="3000"/>
              <a:t>(200 kg</a:t>
            </a:r>
            <a:r>
              <a:rPr lang="en-GB" sz="3000" dirty="0"/>
              <a:t>)</a:t>
            </a:r>
          </a:p>
          <a:p>
            <a:pPr algn="ctr"/>
            <a:endParaRPr lang="en-GB" sz="3000" dirty="0"/>
          </a:p>
          <a:p>
            <a:pPr algn="ctr"/>
            <a:r>
              <a:rPr lang="en-GB" sz="3000" dirty="0">
                <a:hlinkClick r:id="rId2"/>
              </a:rPr>
              <a:t>https://www.youtube.com/watch?v=UitleEy3EzA</a:t>
            </a:r>
            <a:endParaRPr lang="en-GB" sz="3000" dirty="0"/>
          </a:p>
        </p:txBody>
      </p:sp>
      <p:sp>
        <p:nvSpPr>
          <p:cNvPr id="6" name="Rectangle 5"/>
          <p:cNvSpPr/>
          <p:nvPr/>
        </p:nvSpPr>
        <p:spPr>
          <a:xfrm>
            <a:off x="1251102" y="5047863"/>
            <a:ext cx="6674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More information:           http://www.sumo.or.jp/en/</a:t>
            </a:r>
          </a:p>
        </p:txBody>
      </p:sp>
    </p:spTree>
    <p:extLst>
      <p:ext uri="{BB962C8B-B14F-4D97-AF65-F5344CB8AC3E}">
        <p14:creationId xmlns:p14="http://schemas.microsoft.com/office/powerpoint/2010/main" val="217146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japan365.files.wordpress.com/2013/12/irrashai.jpg?w=7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" y="2724150"/>
            <a:ext cx="4121944" cy="31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156" y="964916"/>
            <a:ext cx="215475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dirty="0"/>
              <a:t>Shopping in Japan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58656" y="1357331"/>
            <a:ext cx="6597000" cy="1278369"/>
            <a:chOff x="3011541" y="666775"/>
            <a:chExt cx="8796000" cy="1704492"/>
          </a:xfrm>
        </p:grpSpPr>
        <p:grpSp>
          <p:nvGrpSpPr>
            <p:cNvPr id="10" name="Group 9"/>
            <p:cNvGrpSpPr/>
            <p:nvPr/>
          </p:nvGrpSpPr>
          <p:grpSpPr>
            <a:xfrm>
              <a:off x="3011541" y="666775"/>
              <a:ext cx="8796000" cy="1704492"/>
              <a:chOff x="2668641" y="358083"/>
              <a:chExt cx="8796000" cy="1704492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6223556" y="1447022"/>
                <a:ext cx="4455549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 err="1"/>
                  <a:t>かいもの</a:t>
                </a:r>
                <a:endParaRPr lang="en-GB" sz="2400" dirty="0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2668641" y="358083"/>
                <a:ext cx="8796000" cy="1119716"/>
                <a:chOff x="3436084" y="358083"/>
                <a:chExt cx="8796000" cy="1119716"/>
              </a:xfrm>
            </p:grpSpPr>
            <p:pic>
              <p:nvPicPr>
                <p:cNvPr id="5" name="Picture 4" descr="https://upload.wikimedia.org/wikipedia/commons/thumb/4/46/JapanKanji.svg/2000px-JapanKanji.svg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36084" y="373627"/>
                  <a:ext cx="1732816" cy="9478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" name="Rectangle 3"/>
                <p:cNvSpPr/>
                <p:nvPr/>
              </p:nvSpPr>
              <p:spPr>
                <a:xfrm>
                  <a:off x="5181600" y="377711"/>
                  <a:ext cx="1015663" cy="10464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4500" dirty="0"/>
                    <a:t>で</a:t>
                  </a:r>
                </a:p>
              </p:txBody>
            </p:sp>
            <p:pic>
              <p:nvPicPr>
                <p:cNvPr id="2052" name="Picture 4" descr="http://cdn-1.japanese-symbols.org/font.php?text=%E8%B2%B7%E3%81%84%E7%89%A9&amp;size=130&amp;f=8&amp;a=bdc3965329d66709eab5f924ddebe1c6"/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58241" y="358083"/>
                  <a:ext cx="3372964" cy="9520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" name="Rectangle 5"/>
                <p:cNvSpPr/>
                <p:nvPr/>
              </p:nvSpPr>
              <p:spPr>
                <a:xfrm>
                  <a:off x="9677539" y="431359"/>
                  <a:ext cx="2554545" cy="10464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4500" dirty="0" err="1"/>
                    <a:t>します</a:t>
                  </a:r>
                  <a:endParaRPr lang="en-GB" sz="4500" dirty="0"/>
                </a:p>
              </p:txBody>
            </p:sp>
          </p:grpSp>
        </p:grpSp>
        <p:cxnSp>
          <p:nvCxnSpPr>
            <p:cNvPr id="9" name="Straight Connector 8"/>
            <p:cNvCxnSpPr/>
            <p:nvPr/>
          </p:nvCxnSpPr>
          <p:spPr>
            <a:xfrm>
              <a:off x="5899014" y="1755714"/>
              <a:ext cx="298268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54" name="Picture 6" descr="http://1.bp.blogspot.com/_6RwL-V8_HpA/S3DRCNqmjSI/AAAAAAAABrQ/rEAU9oUPgBI/S1600-R/yen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36" y="3374364"/>
            <a:ext cx="1822573" cy="177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01783" y="5490775"/>
            <a:ext cx="389266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dirty="0">
                <a:hlinkClick r:id="rId7"/>
              </a:rPr>
              <a:t>https://www.youtube.com/watch?v=uU1wOFD_CPk</a:t>
            </a: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11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9164" y="596206"/>
            <a:ext cx="35153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err="1" smtClean="0">
                <a:solidFill>
                  <a:srgbClr val="C00000"/>
                </a:solidFill>
              </a:rPr>
              <a:t>Irasshaimase</a:t>
            </a:r>
            <a:r>
              <a:rPr lang="en-GB" sz="4400" dirty="0" smtClean="0">
                <a:solidFill>
                  <a:srgbClr val="C00000"/>
                </a:solidFill>
              </a:rPr>
              <a:t>!!</a:t>
            </a:r>
            <a:endParaRPr lang="en-GB" sz="4400" dirty="0">
              <a:solidFill>
                <a:srgbClr val="C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534" y="1627427"/>
            <a:ext cx="6769663" cy="379398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53264" y="5421414"/>
            <a:ext cx="5147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www.youtube.com/watch?v=sR78qspbzvM</a:t>
            </a:r>
            <a:endParaRPr lang="en-US" dirty="0"/>
          </a:p>
          <a:p>
            <a:r>
              <a:rPr lang="en-US" dirty="0">
                <a:hlinkClick r:id="rId5"/>
              </a:rPr>
              <a:t>https://www.youtube.com/watch?v=7egBTkMQP4E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3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kanpai-japan.com/sites/default/files/uploads/2012/02/kombi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1065444"/>
            <a:ext cx="5713638" cy="4140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2.bp.blogspot.com/_TP2WIKH9JdU/ShAYG0RwTkI/AAAAAAAAAj4/ow3FC4Mm1Ek/s400/DSC_02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68" y="3031846"/>
            <a:ext cx="2857500" cy="1964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Group 3"/>
          <p:cNvGrpSpPr/>
          <p:nvPr/>
        </p:nvGrpSpPr>
        <p:grpSpPr>
          <a:xfrm>
            <a:off x="223337" y="1274221"/>
            <a:ext cx="3065263" cy="1382998"/>
            <a:chOff x="500979" y="303768"/>
            <a:chExt cx="4087015" cy="1843998"/>
          </a:xfrm>
        </p:grpSpPr>
        <p:sp>
          <p:nvSpPr>
            <p:cNvPr id="2" name="Rectangle 1"/>
            <p:cNvSpPr/>
            <p:nvPr/>
          </p:nvSpPr>
          <p:spPr>
            <a:xfrm>
              <a:off x="706164" y="303768"/>
              <a:ext cx="3016210" cy="954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050" dirty="0" err="1">
                  <a:solidFill>
                    <a:schemeClr val="accent6">
                      <a:lumMod val="75000"/>
                    </a:schemeClr>
                  </a:solidFill>
                </a:rPr>
                <a:t>コンビニ</a:t>
              </a:r>
              <a:endParaRPr lang="en-GB" sz="405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00979" y="1409102"/>
              <a:ext cx="4087015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3000" dirty="0"/>
                <a:t>に　いきましょう！</a:t>
              </a:r>
              <a:endParaRPr lang="en-GB" sz="30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41737" y="5646057"/>
            <a:ext cx="3467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/>
              <a:t>ikimashō</a:t>
            </a:r>
            <a:r>
              <a:rPr lang="en-GB" sz="3200" dirty="0"/>
              <a:t> = Let’s go!</a:t>
            </a:r>
          </a:p>
        </p:txBody>
      </p:sp>
    </p:spTree>
    <p:extLst>
      <p:ext uri="{BB962C8B-B14F-4D97-AF65-F5344CB8AC3E}">
        <p14:creationId xmlns:p14="http://schemas.microsoft.com/office/powerpoint/2010/main" val="1863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67779" y="2688781"/>
            <a:ext cx="4280339" cy="878835"/>
            <a:chOff x="460567" y="2499438"/>
            <a:chExt cx="5707118" cy="1171780"/>
          </a:xfrm>
        </p:grpSpPr>
        <p:sp>
          <p:nvSpPr>
            <p:cNvPr id="8" name="Rectangle 7"/>
            <p:cNvSpPr/>
            <p:nvPr/>
          </p:nvSpPr>
          <p:spPr>
            <a:xfrm>
              <a:off x="460567" y="2499438"/>
              <a:ext cx="4183197" cy="553997"/>
            </a:xfrm>
            <a:prstGeom prst="rect">
              <a:avLst/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GB" sz="2100" dirty="0"/>
                <a:t>B:   </a:t>
              </a:r>
              <a:r>
                <a:rPr lang="ja-JP" altLang="en-US" sz="2100" dirty="0">
                  <a:solidFill>
                    <a:srgbClr val="7030A0"/>
                  </a:solidFill>
                </a:rPr>
                <a:t>どこ　</a:t>
              </a:r>
              <a:r>
                <a:rPr lang="ja-JP" altLang="en-US" sz="2100" dirty="0">
                  <a:solidFill>
                    <a:schemeClr val="tx1"/>
                  </a:solidFill>
                </a:rPr>
                <a:t>に　あります</a:t>
              </a:r>
              <a:r>
                <a:rPr lang="ja-JP" altLang="en-US" sz="2100" dirty="0">
                  <a:solidFill>
                    <a:srgbClr val="7030A0"/>
                  </a:solidFill>
                </a:rPr>
                <a:t>　か</a:t>
              </a:r>
              <a:r>
                <a:rPr lang="en-GB" sz="2100" dirty="0"/>
                <a:t>˳</a:t>
              </a:r>
              <a:endParaRPr lang="en-GB" sz="2100" dirty="0">
                <a:solidFill>
                  <a:srgbClr val="7030A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0567" y="3117221"/>
              <a:ext cx="5707118" cy="553997"/>
            </a:xfrm>
            <a:prstGeom prst="rect">
              <a:avLst/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GB" sz="2100" dirty="0"/>
                <a:t>A: </a:t>
              </a:r>
              <a:r>
                <a:rPr lang="ja-JP" altLang="en-US" sz="2100" dirty="0"/>
                <a:t>　</a:t>
              </a:r>
              <a:r>
                <a:rPr lang="ja-JP" altLang="en-US" sz="2100" dirty="0">
                  <a:solidFill>
                    <a:schemeClr val="accent6">
                      <a:lumMod val="75000"/>
                    </a:schemeClr>
                  </a:solidFill>
                </a:rPr>
                <a:t>ぶどう　</a:t>
              </a:r>
              <a:r>
                <a:rPr lang="ja-JP" altLang="en-US" sz="2100" dirty="0"/>
                <a:t>の　</a:t>
              </a:r>
              <a:r>
                <a:rPr lang="ja-JP" altLang="en-US" sz="2100" dirty="0">
                  <a:solidFill>
                    <a:srgbClr val="FF0000"/>
                  </a:solidFill>
                </a:rPr>
                <a:t>となり</a:t>
              </a:r>
              <a:r>
                <a:rPr lang="ja-JP" altLang="en-US" sz="2100" dirty="0"/>
                <a:t>　に　あります</a:t>
              </a:r>
              <a:r>
                <a:rPr lang="en-GB" sz="2100" dirty="0"/>
                <a:t>˳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9905" y="1169966"/>
            <a:ext cx="4650918" cy="1344882"/>
            <a:chOff x="466540" y="366154"/>
            <a:chExt cx="6201228" cy="1793176"/>
          </a:xfrm>
        </p:grpSpPr>
        <p:grpSp>
          <p:nvGrpSpPr>
            <p:cNvPr id="3" name="Group 2"/>
            <p:cNvGrpSpPr/>
            <p:nvPr/>
          </p:nvGrpSpPr>
          <p:grpSpPr>
            <a:xfrm>
              <a:off x="466540" y="366154"/>
              <a:ext cx="6201228" cy="1793176"/>
              <a:chOff x="1299507" y="850672"/>
              <a:chExt cx="6201228" cy="1793176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299507" y="850672"/>
                <a:ext cx="5523310" cy="553997"/>
              </a:xfrm>
              <a:prstGeom prst="rect">
                <a:avLst/>
              </a:prstGeom>
              <a:ln w="38100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GB" sz="2100" dirty="0"/>
                  <a:t>A:  </a:t>
                </a:r>
                <a:r>
                  <a:rPr lang="ja-JP" altLang="en-US" sz="2100" dirty="0"/>
                  <a:t>いらっしゃいませ</a:t>
                </a:r>
                <a:r>
                  <a:rPr lang="en-GB" sz="2100" dirty="0"/>
                  <a:t> 		!!!</a:t>
                </a: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308438" y="1470813"/>
                <a:ext cx="6192297" cy="553997"/>
              </a:xfrm>
              <a:prstGeom prst="rect">
                <a:avLst/>
              </a:prstGeom>
              <a:ln w="38100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GB" altLang="ja-JP" sz="2100" dirty="0"/>
                  <a:t>B:   </a:t>
                </a:r>
                <a:r>
                  <a:rPr lang="ja-JP" altLang="en-US" sz="2100" dirty="0">
                    <a:ea typeface="+mj-ea"/>
                  </a:rPr>
                  <a:t>すみません</a:t>
                </a:r>
                <a:r>
                  <a:rPr lang="en-GB" altLang="ja-JP" sz="2100" dirty="0"/>
                  <a:t>,</a:t>
                </a:r>
                <a:r>
                  <a:rPr lang="ja-JP" altLang="en-US" sz="2100" dirty="0"/>
                  <a:t> </a:t>
                </a:r>
                <a:r>
                  <a:rPr lang="ja-JP" altLang="en-US" sz="2100" dirty="0">
                    <a:solidFill>
                      <a:schemeClr val="accent6">
                        <a:lumMod val="75000"/>
                      </a:schemeClr>
                    </a:solidFill>
                  </a:rPr>
                  <a:t>りんご　</a:t>
                </a:r>
                <a:r>
                  <a:rPr lang="ja-JP" altLang="en-US" sz="2100" dirty="0">
                    <a:solidFill>
                      <a:schemeClr val="tx1"/>
                    </a:solidFill>
                  </a:rPr>
                  <a:t>は　ありますか</a:t>
                </a:r>
                <a:r>
                  <a:rPr lang="en-GB" sz="2100" dirty="0"/>
                  <a:t>˳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308438" y="2089851"/>
                <a:ext cx="4886384" cy="553997"/>
              </a:xfrm>
              <a:prstGeom prst="rect">
                <a:avLst/>
              </a:prstGeom>
              <a:ln w="38100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GB" sz="2100" dirty="0"/>
                  <a:t>A:   </a:t>
                </a:r>
                <a:r>
                  <a:rPr lang="ja-JP" altLang="en-US" sz="2100" dirty="0"/>
                  <a:t>はい、</a:t>
                </a:r>
                <a:r>
                  <a:rPr lang="ja-JP" altLang="en-US" sz="2100" dirty="0">
                    <a:solidFill>
                      <a:schemeClr val="accent6">
                        <a:lumMod val="75000"/>
                      </a:schemeClr>
                    </a:solidFill>
                  </a:rPr>
                  <a:t>りんご</a:t>
                </a:r>
                <a:r>
                  <a:rPr lang="ja-JP" altLang="en-US" sz="2100" dirty="0"/>
                  <a:t>　は　あります</a:t>
                </a:r>
                <a:r>
                  <a:rPr lang="en-GB" sz="2100" dirty="0"/>
                  <a:t>˳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 flipV="1">
              <a:off x="3761433" y="665625"/>
              <a:ext cx="1466096" cy="163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5659001" y="1223302"/>
            <a:ext cx="292862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/>
              <a:t>A:  </a:t>
            </a:r>
            <a:r>
              <a:rPr lang="en-GB" sz="1500" dirty="0" err="1">
                <a:solidFill>
                  <a:srgbClr val="C00000"/>
                </a:solidFill>
              </a:rPr>
              <a:t>irasshaimaseeeeeeeeee</a:t>
            </a:r>
            <a:r>
              <a:rPr lang="en-GB" sz="1500" dirty="0">
                <a:solidFill>
                  <a:srgbClr val="C00000"/>
                </a:solidFill>
              </a:rPr>
              <a:t>!!!</a:t>
            </a:r>
          </a:p>
          <a:p>
            <a:r>
              <a:rPr lang="en-GB" sz="1500" dirty="0"/>
              <a:t>B:  </a:t>
            </a:r>
            <a:r>
              <a:rPr lang="en-GB" sz="1500" dirty="0" err="1">
                <a:solidFill>
                  <a:srgbClr val="C00000"/>
                </a:solidFill>
              </a:rPr>
              <a:t>sumimasen</a:t>
            </a:r>
            <a:r>
              <a:rPr lang="en-GB" sz="1500" dirty="0">
                <a:solidFill>
                  <a:srgbClr val="C00000"/>
                </a:solidFill>
              </a:rPr>
              <a:t>, </a:t>
            </a:r>
            <a:r>
              <a:rPr lang="en-GB" sz="1500" dirty="0" err="1">
                <a:solidFill>
                  <a:srgbClr val="C00000"/>
                </a:solidFill>
              </a:rPr>
              <a:t>ringo</a:t>
            </a:r>
            <a:r>
              <a:rPr lang="en-GB" sz="1500" dirty="0">
                <a:solidFill>
                  <a:srgbClr val="C00000"/>
                </a:solidFill>
              </a:rPr>
              <a:t> </a:t>
            </a:r>
            <a:r>
              <a:rPr lang="en-GB" sz="1500" dirty="0" err="1">
                <a:solidFill>
                  <a:srgbClr val="C00000"/>
                </a:solidFill>
              </a:rPr>
              <a:t>wa</a:t>
            </a:r>
            <a:r>
              <a:rPr lang="en-GB" sz="1500" dirty="0">
                <a:solidFill>
                  <a:srgbClr val="C00000"/>
                </a:solidFill>
              </a:rPr>
              <a:t> </a:t>
            </a:r>
            <a:r>
              <a:rPr lang="en-GB" sz="1500" dirty="0" err="1">
                <a:solidFill>
                  <a:srgbClr val="C00000"/>
                </a:solidFill>
              </a:rPr>
              <a:t>arimasuka</a:t>
            </a:r>
            <a:endParaRPr lang="en-GB" sz="1500" dirty="0">
              <a:solidFill>
                <a:srgbClr val="C00000"/>
              </a:solidFill>
            </a:endParaRPr>
          </a:p>
          <a:p>
            <a:r>
              <a:rPr lang="en-GB" sz="1500" dirty="0"/>
              <a:t>A:  </a:t>
            </a:r>
            <a:r>
              <a:rPr lang="en-GB" sz="1500" dirty="0" err="1">
                <a:solidFill>
                  <a:srgbClr val="C00000"/>
                </a:solidFill>
              </a:rPr>
              <a:t>hai</a:t>
            </a:r>
            <a:r>
              <a:rPr lang="en-GB" sz="1500" dirty="0">
                <a:solidFill>
                  <a:srgbClr val="C00000"/>
                </a:solidFill>
              </a:rPr>
              <a:t>, </a:t>
            </a:r>
            <a:r>
              <a:rPr lang="en-GB" sz="1500" dirty="0" err="1">
                <a:solidFill>
                  <a:srgbClr val="C00000"/>
                </a:solidFill>
              </a:rPr>
              <a:t>ringo</a:t>
            </a:r>
            <a:r>
              <a:rPr lang="en-GB" sz="1500" dirty="0">
                <a:solidFill>
                  <a:srgbClr val="C00000"/>
                </a:solidFill>
              </a:rPr>
              <a:t> </a:t>
            </a:r>
            <a:r>
              <a:rPr lang="en-GB" sz="1500" dirty="0" err="1">
                <a:solidFill>
                  <a:srgbClr val="C00000"/>
                </a:solidFill>
              </a:rPr>
              <a:t>wa</a:t>
            </a:r>
            <a:r>
              <a:rPr lang="en-GB" sz="1500" dirty="0">
                <a:solidFill>
                  <a:srgbClr val="C00000"/>
                </a:solidFill>
              </a:rPr>
              <a:t> </a:t>
            </a:r>
            <a:r>
              <a:rPr lang="en-GB" sz="1500" dirty="0" err="1">
                <a:solidFill>
                  <a:srgbClr val="C00000"/>
                </a:solidFill>
              </a:rPr>
              <a:t>arimasu</a:t>
            </a:r>
            <a:endParaRPr lang="en-GB" sz="1500" dirty="0">
              <a:solidFill>
                <a:srgbClr val="C00000"/>
              </a:solidFill>
            </a:endParaRPr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r>
              <a:rPr lang="en-GB" sz="1500" dirty="0"/>
              <a:t>B:  </a:t>
            </a:r>
            <a:r>
              <a:rPr lang="en-GB" sz="1500" dirty="0" err="1">
                <a:solidFill>
                  <a:srgbClr val="0070C0"/>
                </a:solidFill>
              </a:rPr>
              <a:t>doko</a:t>
            </a:r>
            <a:r>
              <a:rPr lang="en-GB" sz="1500" dirty="0">
                <a:solidFill>
                  <a:srgbClr val="0070C0"/>
                </a:solidFill>
              </a:rPr>
              <a:t> </a:t>
            </a:r>
            <a:r>
              <a:rPr lang="en-GB" sz="1500" dirty="0" err="1">
                <a:solidFill>
                  <a:srgbClr val="0070C0"/>
                </a:solidFill>
              </a:rPr>
              <a:t>ni</a:t>
            </a:r>
            <a:r>
              <a:rPr lang="en-GB" sz="1500" dirty="0">
                <a:solidFill>
                  <a:srgbClr val="0070C0"/>
                </a:solidFill>
              </a:rPr>
              <a:t> </a:t>
            </a:r>
            <a:r>
              <a:rPr lang="en-GB" sz="1500" dirty="0" err="1">
                <a:solidFill>
                  <a:srgbClr val="0070C0"/>
                </a:solidFill>
              </a:rPr>
              <a:t>arimasuka</a:t>
            </a:r>
            <a:endParaRPr lang="en-GB" sz="1500" dirty="0">
              <a:solidFill>
                <a:srgbClr val="0070C0"/>
              </a:solidFill>
            </a:endParaRPr>
          </a:p>
          <a:p>
            <a:r>
              <a:rPr lang="en-GB" sz="1500" dirty="0"/>
              <a:t>A:  </a:t>
            </a:r>
            <a:r>
              <a:rPr lang="en-GB" sz="1500" dirty="0" err="1">
                <a:solidFill>
                  <a:srgbClr val="0070C0"/>
                </a:solidFill>
              </a:rPr>
              <a:t>budō</a:t>
            </a:r>
            <a:r>
              <a:rPr lang="en-GB" sz="1500" dirty="0">
                <a:solidFill>
                  <a:srgbClr val="0070C0"/>
                </a:solidFill>
              </a:rPr>
              <a:t> no </a:t>
            </a:r>
            <a:r>
              <a:rPr lang="en-GB" sz="1500" dirty="0" err="1">
                <a:solidFill>
                  <a:srgbClr val="0070C0"/>
                </a:solidFill>
              </a:rPr>
              <a:t>tonari</a:t>
            </a:r>
            <a:r>
              <a:rPr lang="en-GB" sz="1500" dirty="0">
                <a:solidFill>
                  <a:srgbClr val="0070C0"/>
                </a:solidFill>
              </a:rPr>
              <a:t> </a:t>
            </a:r>
            <a:r>
              <a:rPr lang="en-GB" sz="1500" dirty="0" err="1">
                <a:solidFill>
                  <a:srgbClr val="0070C0"/>
                </a:solidFill>
              </a:rPr>
              <a:t>ni</a:t>
            </a:r>
            <a:r>
              <a:rPr lang="en-GB" sz="1500" dirty="0">
                <a:solidFill>
                  <a:srgbClr val="0070C0"/>
                </a:solidFill>
              </a:rPr>
              <a:t> </a:t>
            </a:r>
            <a:r>
              <a:rPr lang="en-GB" sz="1500" dirty="0" err="1">
                <a:solidFill>
                  <a:srgbClr val="0070C0"/>
                </a:solidFill>
              </a:rPr>
              <a:t>arimasu</a:t>
            </a:r>
            <a:endParaRPr lang="en-GB" sz="1500" dirty="0">
              <a:solidFill>
                <a:srgbClr val="0070C0"/>
              </a:solidFill>
            </a:endParaRPr>
          </a:p>
          <a:p>
            <a:endParaRPr lang="en-GB" sz="1500" dirty="0"/>
          </a:p>
        </p:txBody>
      </p:sp>
      <p:sp>
        <p:nvSpPr>
          <p:cNvPr id="40" name="Rectangle 39"/>
          <p:cNvSpPr/>
          <p:nvPr/>
        </p:nvSpPr>
        <p:spPr>
          <a:xfrm>
            <a:off x="5609053" y="1169966"/>
            <a:ext cx="3339839" cy="85752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" name="Rectangle 45"/>
          <p:cNvSpPr/>
          <p:nvPr/>
        </p:nvSpPr>
        <p:spPr>
          <a:xfrm>
            <a:off x="5609053" y="2726855"/>
            <a:ext cx="3339839" cy="7432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44" name="Group 43"/>
          <p:cNvGrpSpPr/>
          <p:nvPr/>
        </p:nvGrpSpPr>
        <p:grpSpPr>
          <a:xfrm>
            <a:off x="935066" y="3586036"/>
            <a:ext cx="7142081" cy="2412809"/>
            <a:chOff x="215820" y="3640606"/>
            <a:chExt cx="9522775" cy="3217079"/>
          </a:xfrm>
        </p:grpSpPr>
        <p:grpSp>
          <p:nvGrpSpPr>
            <p:cNvPr id="31" name="Group 30"/>
            <p:cNvGrpSpPr/>
            <p:nvPr/>
          </p:nvGrpSpPr>
          <p:grpSpPr>
            <a:xfrm>
              <a:off x="2730498" y="3640606"/>
              <a:ext cx="2039613" cy="2786483"/>
              <a:chOff x="2219875" y="3972231"/>
              <a:chExt cx="2039613" cy="2786483"/>
            </a:xfrm>
          </p:grpSpPr>
          <p:pic>
            <p:nvPicPr>
              <p:cNvPr id="1030" name="Picture 6" descr="http://weknowyourdreamz.com/images/apple/apple-0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9875" y="3972231"/>
                <a:ext cx="2039613" cy="20373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2685683" y="5896939"/>
                <a:ext cx="1169550" cy="861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err="1">
                    <a:solidFill>
                      <a:schemeClr val="accent6">
                        <a:lumMod val="75000"/>
                      </a:schemeClr>
                    </a:solidFill>
                  </a:rPr>
                  <a:t>りんご</a:t>
                </a:r>
                <a:endParaRPr lang="en-GB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GB" dirty="0">
                    <a:solidFill>
                      <a:schemeClr val="accent6">
                        <a:lumMod val="75000"/>
                      </a:schemeClr>
                    </a:solidFill>
                  </a:rPr>
                  <a:t>  </a:t>
                </a:r>
                <a:r>
                  <a:rPr lang="en-GB" dirty="0" err="1">
                    <a:solidFill>
                      <a:schemeClr val="accent6">
                        <a:lumMod val="75000"/>
                      </a:schemeClr>
                    </a:solidFill>
                  </a:rPr>
                  <a:t>ringo</a:t>
                </a:r>
                <a:endParaRPr lang="en-GB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421212" y="4515533"/>
              <a:ext cx="3057525" cy="2342152"/>
              <a:chOff x="4071523" y="4529185"/>
              <a:chExt cx="3057525" cy="2342152"/>
            </a:xfrm>
          </p:grpSpPr>
          <p:pic>
            <p:nvPicPr>
              <p:cNvPr id="1028" name="Picture 4" descr="https://encrypted-tbn3.gstatic.com/images?q=tbn:ANd9GcSFXAusH4mSrFJZHQhbyrOMd5wAdT9IVeY-IrHz4hCVYOd-gXI5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1523" y="4529185"/>
                <a:ext cx="3057525" cy="1495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Rectangle 35"/>
              <p:cNvSpPr/>
              <p:nvPr/>
            </p:nvSpPr>
            <p:spPr>
              <a:xfrm>
                <a:off x="5174192" y="6009562"/>
                <a:ext cx="1169551" cy="861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err="1">
                    <a:solidFill>
                      <a:schemeClr val="accent6">
                        <a:lumMod val="75000"/>
                      </a:schemeClr>
                    </a:solidFill>
                  </a:rPr>
                  <a:t>ぶどう</a:t>
                </a:r>
                <a:endParaRPr lang="en-GB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GB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GB" dirty="0" err="1">
                    <a:solidFill>
                      <a:schemeClr val="accent6">
                        <a:lumMod val="75000"/>
                      </a:schemeClr>
                    </a:solidFill>
                  </a:rPr>
                  <a:t>budō</a:t>
                </a:r>
                <a:endParaRPr lang="en-GB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7216753" y="4268625"/>
              <a:ext cx="2521842" cy="2218584"/>
              <a:chOff x="6947157" y="3910743"/>
              <a:chExt cx="2521842" cy="2218584"/>
            </a:xfrm>
          </p:grpSpPr>
          <p:pic>
            <p:nvPicPr>
              <p:cNvPr id="1032" name="Picture 8" descr="https://upload.wikimedia.org/wikipedia/commons/4/44/Bananas_white_background_D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7157" y="3910743"/>
                <a:ext cx="2521842" cy="16812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7757812" y="5636884"/>
                <a:ext cx="116955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err="1">
                    <a:solidFill>
                      <a:schemeClr val="accent6">
                        <a:lumMod val="75000"/>
                      </a:schemeClr>
                    </a:solidFill>
                  </a:rPr>
                  <a:t>バナナ</a:t>
                </a:r>
                <a:endParaRPr lang="en-GB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215820" y="4347850"/>
              <a:ext cx="3066303" cy="2277859"/>
              <a:chOff x="215820" y="4347850"/>
              <a:chExt cx="3066303" cy="2277859"/>
            </a:xfrm>
          </p:grpSpPr>
          <p:pic>
            <p:nvPicPr>
              <p:cNvPr id="1034" name="Picture 10" descr="http://pngimg.com/upload/carrot_PNG498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820" y="4347850"/>
                <a:ext cx="3066303" cy="18777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Rectangle 41"/>
              <p:cNvSpPr/>
              <p:nvPr/>
            </p:nvSpPr>
            <p:spPr>
              <a:xfrm>
                <a:off x="1229200" y="5763934"/>
                <a:ext cx="1477328" cy="861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err="1">
                    <a:solidFill>
                      <a:schemeClr val="accent6">
                        <a:lumMod val="75000"/>
                      </a:schemeClr>
                    </a:solidFill>
                  </a:rPr>
                  <a:t>にんじん</a:t>
                </a:r>
                <a:endParaRPr lang="en-GB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GB" dirty="0">
                    <a:solidFill>
                      <a:schemeClr val="accent6">
                        <a:lumMod val="75000"/>
                      </a:schemeClr>
                    </a:solidFill>
                  </a:rPr>
                  <a:t>    </a:t>
                </a:r>
                <a:r>
                  <a:rPr lang="en-GB" dirty="0" err="1">
                    <a:solidFill>
                      <a:schemeClr val="accent6">
                        <a:lumMod val="75000"/>
                      </a:schemeClr>
                    </a:solidFill>
                  </a:rPr>
                  <a:t>ninjin</a:t>
                </a:r>
                <a:endParaRPr lang="en-GB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960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3781425" y="3093860"/>
            <a:ext cx="66675" cy="6667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" name="Oval 25"/>
          <p:cNvSpPr/>
          <p:nvPr/>
        </p:nvSpPr>
        <p:spPr>
          <a:xfrm>
            <a:off x="2013433" y="3526664"/>
            <a:ext cx="66675" cy="6667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" name="Oval 31"/>
          <p:cNvSpPr/>
          <p:nvPr/>
        </p:nvSpPr>
        <p:spPr>
          <a:xfrm>
            <a:off x="2005065" y="3063348"/>
            <a:ext cx="66675" cy="6667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39" name="Group 38"/>
          <p:cNvGrpSpPr/>
          <p:nvPr/>
        </p:nvGrpSpPr>
        <p:grpSpPr>
          <a:xfrm>
            <a:off x="621352" y="1017556"/>
            <a:ext cx="7819141" cy="2598866"/>
            <a:chOff x="358569" y="213741"/>
            <a:chExt cx="10425521" cy="3465154"/>
          </a:xfrm>
        </p:grpSpPr>
        <p:grpSp>
          <p:nvGrpSpPr>
            <p:cNvPr id="36" name="Group 35"/>
            <p:cNvGrpSpPr/>
            <p:nvPr/>
          </p:nvGrpSpPr>
          <p:grpSpPr>
            <a:xfrm>
              <a:off x="6330971" y="267996"/>
              <a:ext cx="4453119" cy="3026050"/>
              <a:chOff x="7297677" y="1209955"/>
              <a:chExt cx="4453119" cy="302605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7491474" y="1273082"/>
                <a:ext cx="4065526" cy="2893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500" dirty="0"/>
                  <a:t>A:   </a:t>
                </a:r>
                <a:r>
                  <a:rPr lang="en-GB" sz="1500" dirty="0" err="1">
                    <a:solidFill>
                      <a:schemeClr val="accent6">
                        <a:lumMod val="75000"/>
                      </a:schemeClr>
                    </a:solidFill>
                  </a:rPr>
                  <a:t>ikura</a:t>
                </a:r>
                <a:r>
                  <a:rPr lang="en-GB" sz="15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GB" sz="1500" dirty="0" err="1">
                    <a:solidFill>
                      <a:schemeClr val="accent6">
                        <a:lumMod val="75000"/>
                      </a:schemeClr>
                    </a:solidFill>
                  </a:rPr>
                  <a:t>desuka</a:t>
                </a:r>
                <a:endParaRPr lang="en-GB" sz="15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GB" sz="1500" dirty="0"/>
                  <a:t>B:   </a:t>
                </a:r>
                <a:r>
                  <a:rPr lang="en-GB" sz="1500" dirty="0">
                    <a:solidFill>
                      <a:schemeClr val="accent6">
                        <a:lumMod val="75000"/>
                      </a:schemeClr>
                    </a:solidFill>
                  </a:rPr>
                  <a:t>80en </a:t>
                </a:r>
                <a:r>
                  <a:rPr lang="en-GB" sz="1500" dirty="0" err="1">
                    <a:solidFill>
                      <a:schemeClr val="accent6">
                        <a:lumMod val="75000"/>
                      </a:schemeClr>
                    </a:solidFill>
                  </a:rPr>
                  <a:t>desu</a:t>
                </a:r>
                <a:endParaRPr lang="en-GB" sz="15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GB" sz="1500" dirty="0"/>
              </a:p>
              <a:p>
                <a:endParaRPr lang="en-GB" sz="1500" dirty="0"/>
              </a:p>
              <a:p>
                <a:endParaRPr lang="en-GB" sz="1500" dirty="0"/>
              </a:p>
              <a:p>
                <a:r>
                  <a:rPr lang="en-GB" sz="1500" dirty="0"/>
                  <a:t>B:   </a:t>
                </a:r>
                <a:r>
                  <a:rPr lang="en-GB" sz="1500" dirty="0" err="1">
                    <a:solidFill>
                      <a:schemeClr val="accent2"/>
                    </a:solidFill>
                  </a:rPr>
                  <a:t>jaa</a:t>
                </a:r>
                <a:r>
                  <a:rPr lang="en-GB" sz="1500" dirty="0">
                    <a:solidFill>
                      <a:schemeClr val="accent2"/>
                    </a:solidFill>
                  </a:rPr>
                  <a:t>, </a:t>
                </a:r>
                <a:r>
                  <a:rPr lang="en-GB" sz="1500" dirty="0" err="1">
                    <a:solidFill>
                      <a:schemeClr val="accent2"/>
                    </a:solidFill>
                  </a:rPr>
                  <a:t>ringo</a:t>
                </a:r>
                <a:r>
                  <a:rPr lang="en-GB" sz="1500" dirty="0">
                    <a:solidFill>
                      <a:schemeClr val="accent2"/>
                    </a:solidFill>
                  </a:rPr>
                  <a:t> </a:t>
                </a:r>
                <a:r>
                  <a:rPr lang="en-GB" sz="1500" dirty="0" err="1">
                    <a:solidFill>
                      <a:schemeClr val="accent2"/>
                    </a:solidFill>
                  </a:rPr>
                  <a:t>kudasai</a:t>
                </a:r>
                <a:endParaRPr lang="en-GB" sz="1500" dirty="0">
                  <a:solidFill>
                    <a:schemeClr val="accent2"/>
                  </a:solidFill>
                </a:endParaRPr>
              </a:p>
              <a:p>
                <a:r>
                  <a:rPr lang="en-GB" sz="1500" dirty="0"/>
                  <a:t>A:   </a:t>
                </a:r>
                <a:r>
                  <a:rPr lang="en-GB" sz="1500" dirty="0" err="1">
                    <a:solidFill>
                      <a:schemeClr val="accent2"/>
                    </a:solidFill>
                  </a:rPr>
                  <a:t>hai</a:t>
                </a:r>
                <a:r>
                  <a:rPr lang="en-GB" sz="1500" dirty="0">
                    <a:solidFill>
                      <a:schemeClr val="accent2"/>
                    </a:solidFill>
                  </a:rPr>
                  <a:t>.</a:t>
                </a:r>
              </a:p>
              <a:p>
                <a:r>
                  <a:rPr lang="en-GB" sz="1500" dirty="0"/>
                  <a:t>       </a:t>
                </a:r>
                <a:r>
                  <a:rPr lang="en-GB" sz="1500" dirty="0" err="1">
                    <a:solidFill>
                      <a:schemeClr val="accent2"/>
                    </a:solidFill>
                  </a:rPr>
                  <a:t>arigatō</a:t>
                </a:r>
                <a:r>
                  <a:rPr lang="en-GB" sz="1500" dirty="0">
                    <a:solidFill>
                      <a:schemeClr val="accent2"/>
                    </a:solidFill>
                  </a:rPr>
                  <a:t> </a:t>
                </a:r>
                <a:r>
                  <a:rPr lang="en-GB" sz="1500" dirty="0" err="1">
                    <a:solidFill>
                      <a:schemeClr val="accent2"/>
                    </a:solidFill>
                  </a:rPr>
                  <a:t>gozaimashita</a:t>
                </a:r>
                <a:r>
                  <a:rPr lang="en-GB" sz="1500" dirty="0">
                    <a:solidFill>
                      <a:schemeClr val="accent2"/>
                    </a:solidFill>
                  </a:rPr>
                  <a:t>!</a:t>
                </a:r>
              </a:p>
              <a:p>
                <a:r>
                  <a:rPr lang="en-GB" sz="1500" dirty="0">
                    <a:solidFill>
                      <a:schemeClr val="accent2"/>
                    </a:solidFill>
                  </a:rPr>
                  <a:t>       </a:t>
                </a:r>
                <a:r>
                  <a:rPr lang="en-GB" sz="1500" dirty="0" err="1">
                    <a:solidFill>
                      <a:schemeClr val="accent2"/>
                    </a:solidFill>
                  </a:rPr>
                  <a:t>mata</a:t>
                </a:r>
                <a:r>
                  <a:rPr lang="en-GB" sz="1500" dirty="0">
                    <a:solidFill>
                      <a:schemeClr val="accent2"/>
                    </a:solidFill>
                  </a:rPr>
                  <a:t> </a:t>
                </a:r>
                <a:r>
                  <a:rPr lang="en-GB" sz="1500" dirty="0" err="1">
                    <a:solidFill>
                      <a:schemeClr val="accent2"/>
                    </a:solidFill>
                  </a:rPr>
                  <a:t>okoshi</a:t>
                </a:r>
                <a:r>
                  <a:rPr lang="en-GB" sz="1500" dirty="0">
                    <a:solidFill>
                      <a:schemeClr val="accent2"/>
                    </a:solidFill>
                  </a:rPr>
                  <a:t> </a:t>
                </a:r>
                <a:r>
                  <a:rPr lang="en-GB" sz="1500" dirty="0" err="1">
                    <a:solidFill>
                      <a:schemeClr val="accent2"/>
                    </a:solidFill>
                  </a:rPr>
                  <a:t>kudasaimase</a:t>
                </a:r>
                <a:r>
                  <a:rPr lang="en-GB" sz="1500" dirty="0">
                    <a:solidFill>
                      <a:schemeClr val="accent2"/>
                    </a:solidFill>
                  </a:rPr>
                  <a:t>.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297677" y="1209955"/>
                <a:ext cx="4453119" cy="897617"/>
              </a:xfrm>
              <a:prstGeom prst="rect">
                <a:avLst/>
              </a:prstGeom>
              <a:noFill/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297677" y="2771002"/>
                <a:ext cx="4453119" cy="1465003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358569" y="213741"/>
              <a:ext cx="4599860" cy="3465154"/>
              <a:chOff x="505276" y="3864883"/>
              <a:chExt cx="4599860" cy="3465154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505276" y="3864883"/>
                <a:ext cx="2934992" cy="1177230"/>
                <a:chOff x="460567" y="3918012"/>
                <a:chExt cx="2934992" cy="1177230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460567" y="3918012"/>
                  <a:ext cx="2934992" cy="553997"/>
                </a:xfrm>
                <a:prstGeom prst="rect">
                  <a:avLst/>
                </a:prstGeom>
                <a:ln w="381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r>
                    <a:rPr lang="en-GB" sz="2100" dirty="0"/>
                    <a:t>A:  </a:t>
                  </a:r>
                  <a:r>
                    <a:rPr lang="ja-JP" altLang="en-US" sz="2100" dirty="0"/>
                    <a:t>いくら　ですか</a:t>
                  </a:r>
                  <a:r>
                    <a:rPr lang="en-GB" sz="2100" dirty="0"/>
                    <a:t>˳</a:t>
                  </a: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475470" y="4541245"/>
                  <a:ext cx="2368597" cy="553997"/>
                </a:xfrm>
                <a:prstGeom prst="rect">
                  <a:avLst/>
                </a:prstGeom>
                <a:ln w="381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r>
                    <a:rPr lang="en-GB" sz="2100" dirty="0"/>
                    <a:t>B:  80 </a:t>
                  </a:r>
                  <a:r>
                    <a:rPr lang="ja-JP" altLang="en-US" sz="2100" dirty="0"/>
                    <a:t>円</a:t>
                  </a:r>
                  <a:r>
                    <a:rPr lang="en-GB" sz="2100" dirty="0"/>
                    <a:t> </a:t>
                  </a:r>
                  <a:r>
                    <a:rPr lang="ja-JP" altLang="en-US" sz="2100" dirty="0"/>
                    <a:t>です</a:t>
                  </a:r>
                  <a:r>
                    <a:rPr lang="en-GB" sz="2100" dirty="0"/>
                    <a:t>˳</a:t>
                  </a:r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520179" y="5293466"/>
                <a:ext cx="4584957" cy="2036571"/>
                <a:chOff x="460567" y="5585566"/>
                <a:chExt cx="4584957" cy="2036571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460567" y="5585566"/>
                  <a:ext cx="3796338" cy="553997"/>
                </a:xfrm>
                <a:prstGeom prst="rect">
                  <a:avLst/>
                </a:prstGeom>
                <a:ln w="381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r>
                    <a:rPr lang="en-GB" sz="2100" dirty="0"/>
                    <a:t>A:  </a:t>
                  </a:r>
                  <a:r>
                    <a:rPr lang="ja-JP" altLang="en-US" sz="2100" dirty="0"/>
                    <a:t>じゃ</a:t>
                  </a:r>
                  <a:r>
                    <a:rPr lang="en-GB" sz="2100" dirty="0"/>
                    <a:t>, </a:t>
                  </a:r>
                  <a:r>
                    <a:rPr lang="ja-JP" altLang="en-US" sz="21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りんご</a:t>
                  </a:r>
                  <a:r>
                    <a:rPr lang="en-GB" sz="2100" dirty="0"/>
                    <a:t>  </a:t>
                  </a:r>
                  <a:r>
                    <a:rPr lang="ja-JP" altLang="en-US" sz="2100" dirty="0"/>
                    <a:t>下さい</a:t>
                  </a:r>
                  <a:r>
                    <a:rPr lang="en-GB" sz="2100" dirty="0"/>
                    <a:t>˳  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475470" y="6206365"/>
                  <a:ext cx="4570054" cy="1415772"/>
                </a:xfrm>
                <a:prstGeom prst="rect">
                  <a:avLst/>
                </a:prstGeom>
                <a:ln w="381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r>
                    <a:rPr lang="en-GB" sz="2100" dirty="0"/>
                    <a:t>B:  </a:t>
                  </a:r>
                  <a:r>
                    <a:rPr lang="ja-JP" altLang="en-US" sz="2100" dirty="0"/>
                    <a:t>はい</a:t>
                  </a:r>
                  <a:r>
                    <a:rPr lang="en-GB" sz="2100" dirty="0"/>
                    <a:t>˳</a:t>
                  </a:r>
                </a:p>
                <a:p>
                  <a:r>
                    <a:rPr lang="en-GB" sz="2100" dirty="0"/>
                    <a:t>     </a:t>
                  </a:r>
                  <a:r>
                    <a:rPr lang="ja-JP" altLang="en-US" sz="2100" dirty="0"/>
                    <a:t>ありがとう　ございました</a:t>
                  </a:r>
                  <a:r>
                    <a:rPr lang="en-GB" sz="2100" dirty="0"/>
                    <a:t>!  </a:t>
                  </a:r>
                </a:p>
                <a:p>
                  <a:r>
                    <a:rPr lang="en-GB" sz="2100" dirty="0"/>
                    <a:t>    </a:t>
                  </a:r>
                  <a:r>
                    <a:rPr lang="ja-JP" altLang="en-US" sz="2100" dirty="0"/>
                    <a:t>また　おこし下さいませ</a:t>
                  </a:r>
                  <a:r>
                    <a:rPr lang="en-GB" sz="2100" dirty="0"/>
                    <a:t>˳ </a:t>
                  </a:r>
                </a:p>
              </p:txBody>
            </p:sp>
          </p:grpSp>
        </p:grpSp>
      </p:grpSp>
      <p:pic>
        <p:nvPicPr>
          <p:cNvPr id="3076" name="Picture 4" descr="http://www.justhungry.com/files/images/takashimaya1-ten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23" y="3573810"/>
            <a:ext cx="2740358" cy="2236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2266510" y="4629792"/>
            <a:ext cx="3914775" cy="1070266"/>
            <a:chOff x="812800" y="5281090"/>
            <a:chExt cx="5219700" cy="1427021"/>
          </a:xfrm>
        </p:grpSpPr>
        <p:pic>
          <p:nvPicPr>
            <p:cNvPr id="3074" name="Picture 2" descr="http://www.meiboku.info/mei/numbers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59" b="72314"/>
            <a:stretch/>
          </p:blipFill>
          <p:spPr bwMode="auto">
            <a:xfrm>
              <a:off x="948803" y="5281090"/>
              <a:ext cx="5083697" cy="623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http://www.meiboku.info/mei/numbers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02" b="72314"/>
            <a:stretch/>
          </p:blipFill>
          <p:spPr bwMode="auto">
            <a:xfrm>
              <a:off x="812800" y="6084223"/>
              <a:ext cx="5161344" cy="623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80" name="Picture 8" descr="http://thumbs.dreamstime.com/x/japanese-500-yen-coins-231959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6" y="4504487"/>
            <a:ext cx="1986279" cy="1320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9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572315" y="3526222"/>
            <a:ext cx="3339839" cy="2269536"/>
            <a:chOff x="7297677" y="1209955"/>
            <a:chExt cx="4453119" cy="3026048"/>
          </a:xfrm>
        </p:grpSpPr>
        <p:sp>
          <p:nvSpPr>
            <p:cNvPr id="37" name="Rectangle 36"/>
            <p:cNvSpPr/>
            <p:nvPr/>
          </p:nvSpPr>
          <p:spPr>
            <a:xfrm>
              <a:off x="7491474" y="1273082"/>
              <a:ext cx="4065526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500" dirty="0"/>
                <a:t>B:   </a:t>
              </a:r>
              <a:r>
                <a:rPr lang="en-GB" sz="1500" dirty="0" err="1">
                  <a:solidFill>
                    <a:schemeClr val="accent6">
                      <a:lumMod val="75000"/>
                    </a:schemeClr>
                  </a:solidFill>
                </a:rPr>
                <a:t>ikura</a:t>
              </a:r>
              <a:r>
                <a:rPr lang="en-GB" sz="15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GB" sz="1500" dirty="0" err="1">
                  <a:solidFill>
                    <a:schemeClr val="accent6">
                      <a:lumMod val="75000"/>
                    </a:schemeClr>
                  </a:solidFill>
                </a:rPr>
                <a:t>desuka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en-GB" sz="1500"/>
                <a:t>A:   </a:t>
              </a:r>
              <a:r>
                <a:rPr lang="en-GB" sz="1500" dirty="0">
                  <a:solidFill>
                    <a:schemeClr val="accent6">
                      <a:lumMod val="75000"/>
                    </a:schemeClr>
                  </a:solidFill>
                </a:rPr>
                <a:t>80en </a:t>
              </a:r>
              <a:r>
                <a:rPr lang="en-GB" sz="1500" dirty="0" err="1">
                  <a:solidFill>
                    <a:schemeClr val="accent6">
                      <a:lumMod val="75000"/>
                    </a:schemeClr>
                  </a:solidFill>
                </a:rPr>
                <a:t>desu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endParaRPr lang="en-GB" sz="1500" dirty="0"/>
            </a:p>
            <a:p>
              <a:endParaRPr lang="en-GB" sz="1500" dirty="0"/>
            </a:p>
            <a:p>
              <a:endParaRPr lang="en-GB" sz="1500" dirty="0"/>
            </a:p>
            <a:p>
              <a:r>
                <a:rPr lang="en-GB" sz="1500" dirty="0"/>
                <a:t>B:   </a:t>
              </a:r>
              <a:r>
                <a:rPr lang="en-GB" sz="1500" dirty="0" err="1">
                  <a:solidFill>
                    <a:schemeClr val="accent2"/>
                  </a:solidFill>
                </a:rPr>
                <a:t>jaa</a:t>
              </a:r>
              <a:r>
                <a:rPr lang="en-GB" sz="1500" dirty="0">
                  <a:solidFill>
                    <a:schemeClr val="accent2"/>
                  </a:solidFill>
                </a:rPr>
                <a:t>, </a:t>
              </a:r>
              <a:r>
                <a:rPr lang="en-GB" sz="1500" dirty="0" err="1">
                  <a:solidFill>
                    <a:schemeClr val="accent2"/>
                  </a:solidFill>
                </a:rPr>
                <a:t>ringo</a:t>
              </a:r>
              <a:r>
                <a:rPr lang="en-GB" sz="1500" dirty="0">
                  <a:solidFill>
                    <a:schemeClr val="accent2"/>
                  </a:solidFill>
                </a:rPr>
                <a:t> </a:t>
              </a:r>
              <a:r>
                <a:rPr lang="en-GB" sz="1500" dirty="0" err="1">
                  <a:solidFill>
                    <a:schemeClr val="accent2"/>
                  </a:solidFill>
                </a:rPr>
                <a:t>kudasai</a:t>
              </a:r>
              <a:endParaRPr lang="en-GB" sz="1500" dirty="0">
                <a:solidFill>
                  <a:schemeClr val="accent2"/>
                </a:solidFill>
              </a:endParaRPr>
            </a:p>
            <a:p>
              <a:r>
                <a:rPr lang="en-GB" sz="1500" dirty="0"/>
                <a:t>A:   </a:t>
              </a:r>
              <a:r>
                <a:rPr lang="en-GB" sz="1500" dirty="0" err="1">
                  <a:solidFill>
                    <a:schemeClr val="accent2"/>
                  </a:solidFill>
                </a:rPr>
                <a:t>hai</a:t>
              </a:r>
              <a:r>
                <a:rPr lang="en-GB" sz="1500" dirty="0">
                  <a:solidFill>
                    <a:schemeClr val="accent2"/>
                  </a:solidFill>
                </a:rPr>
                <a:t>.</a:t>
              </a:r>
            </a:p>
            <a:p>
              <a:r>
                <a:rPr lang="en-GB" sz="1500" dirty="0"/>
                <a:t>       </a:t>
              </a:r>
              <a:r>
                <a:rPr lang="en-GB" sz="1500" dirty="0" err="1">
                  <a:solidFill>
                    <a:schemeClr val="accent2"/>
                  </a:solidFill>
                </a:rPr>
                <a:t>arigatō</a:t>
              </a:r>
              <a:r>
                <a:rPr lang="en-GB" sz="1500" dirty="0">
                  <a:solidFill>
                    <a:schemeClr val="accent2"/>
                  </a:solidFill>
                </a:rPr>
                <a:t> </a:t>
              </a:r>
              <a:r>
                <a:rPr lang="en-GB" sz="1500" dirty="0" err="1">
                  <a:solidFill>
                    <a:schemeClr val="accent2"/>
                  </a:solidFill>
                </a:rPr>
                <a:t>gozaimashita</a:t>
              </a:r>
              <a:r>
                <a:rPr lang="en-GB" sz="1500" dirty="0">
                  <a:solidFill>
                    <a:schemeClr val="accent2"/>
                  </a:solidFill>
                </a:rPr>
                <a:t>!</a:t>
              </a:r>
            </a:p>
            <a:p>
              <a:r>
                <a:rPr lang="en-GB" sz="1500" dirty="0">
                  <a:solidFill>
                    <a:schemeClr val="accent2"/>
                  </a:solidFill>
                </a:rPr>
                <a:t>       </a:t>
              </a:r>
              <a:r>
                <a:rPr lang="en-GB" sz="1500" dirty="0" err="1">
                  <a:solidFill>
                    <a:schemeClr val="accent2"/>
                  </a:solidFill>
                </a:rPr>
                <a:t>mata</a:t>
              </a:r>
              <a:r>
                <a:rPr lang="en-GB" sz="1500" dirty="0">
                  <a:solidFill>
                    <a:schemeClr val="accent2"/>
                  </a:solidFill>
                </a:rPr>
                <a:t> </a:t>
              </a:r>
              <a:r>
                <a:rPr lang="en-GB" sz="1500" dirty="0" err="1">
                  <a:solidFill>
                    <a:schemeClr val="accent2"/>
                  </a:solidFill>
                </a:rPr>
                <a:t>okoshi</a:t>
              </a:r>
              <a:r>
                <a:rPr lang="en-GB" sz="1500" dirty="0">
                  <a:solidFill>
                    <a:schemeClr val="accent2"/>
                  </a:solidFill>
                </a:rPr>
                <a:t> </a:t>
              </a:r>
              <a:r>
                <a:rPr lang="en-GB" sz="1500" dirty="0" err="1">
                  <a:solidFill>
                    <a:schemeClr val="accent2"/>
                  </a:solidFill>
                </a:rPr>
                <a:t>kudasai</a:t>
              </a:r>
              <a:r>
                <a:rPr lang="en-GB" sz="1500" dirty="0">
                  <a:solidFill>
                    <a:schemeClr val="accent2"/>
                  </a:solidFill>
                </a:rPr>
                <a:t> </a:t>
              </a:r>
              <a:r>
                <a:rPr lang="en-GB" sz="1500" dirty="0" err="1">
                  <a:solidFill>
                    <a:schemeClr val="accent2"/>
                  </a:solidFill>
                </a:rPr>
                <a:t>mase</a:t>
              </a:r>
              <a:endParaRPr lang="en-GB" sz="1500" dirty="0">
                <a:solidFill>
                  <a:schemeClr val="accent2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297677" y="1209955"/>
              <a:ext cx="4453119" cy="897617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297677" y="2771001"/>
              <a:ext cx="4453119" cy="146500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572315" y="1024391"/>
            <a:ext cx="3339839" cy="2453993"/>
            <a:chOff x="7478737" y="416954"/>
            <a:chExt cx="4453119" cy="3271991"/>
          </a:xfrm>
        </p:grpSpPr>
        <p:sp>
          <p:nvSpPr>
            <p:cNvPr id="42" name="TextBox 41"/>
            <p:cNvSpPr txBox="1"/>
            <p:nvPr/>
          </p:nvSpPr>
          <p:spPr>
            <a:xfrm>
              <a:off x="7545334" y="488069"/>
              <a:ext cx="3962539" cy="32008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/>
                <a:t>A:   </a:t>
              </a:r>
              <a:r>
                <a:rPr lang="en-GB" sz="1500" dirty="0" err="1">
                  <a:solidFill>
                    <a:srgbClr val="C00000"/>
                  </a:solidFill>
                </a:rPr>
                <a:t>irasshaimaseeeeeeeeee</a:t>
              </a:r>
              <a:r>
                <a:rPr lang="en-GB" sz="1500" dirty="0">
                  <a:solidFill>
                    <a:srgbClr val="C00000"/>
                  </a:solidFill>
                </a:rPr>
                <a:t>!!!</a:t>
              </a:r>
            </a:p>
            <a:p>
              <a:r>
                <a:rPr lang="en-GB" sz="1500" dirty="0"/>
                <a:t>B:   </a:t>
              </a:r>
              <a:r>
                <a:rPr lang="en-GB" sz="1500" dirty="0" err="1">
                  <a:solidFill>
                    <a:srgbClr val="C00000"/>
                  </a:solidFill>
                </a:rPr>
                <a:t>sumimasen</a:t>
              </a:r>
              <a:r>
                <a:rPr lang="en-GB" sz="1500" dirty="0">
                  <a:solidFill>
                    <a:srgbClr val="C00000"/>
                  </a:solidFill>
                </a:rPr>
                <a:t>, </a:t>
              </a:r>
              <a:r>
                <a:rPr lang="en-GB" sz="1500" dirty="0" err="1">
                  <a:solidFill>
                    <a:srgbClr val="C00000"/>
                  </a:solidFill>
                </a:rPr>
                <a:t>ringo</a:t>
              </a:r>
              <a:r>
                <a:rPr lang="en-GB" sz="1500" dirty="0">
                  <a:solidFill>
                    <a:srgbClr val="C00000"/>
                  </a:solidFill>
                </a:rPr>
                <a:t> </a:t>
              </a:r>
              <a:r>
                <a:rPr lang="en-GB" sz="1500" dirty="0" err="1">
                  <a:solidFill>
                    <a:srgbClr val="C00000"/>
                  </a:solidFill>
                </a:rPr>
                <a:t>wa</a:t>
              </a:r>
              <a:r>
                <a:rPr lang="en-GB" sz="1500" dirty="0">
                  <a:solidFill>
                    <a:srgbClr val="C00000"/>
                  </a:solidFill>
                </a:rPr>
                <a:t> </a:t>
              </a:r>
              <a:r>
                <a:rPr lang="en-GB" sz="1500" dirty="0" err="1">
                  <a:solidFill>
                    <a:srgbClr val="C00000"/>
                  </a:solidFill>
                </a:rPr>
                <a:t>arimasuka</a:t>
              </a:r>
              <a:endParaRPr lang="en-GB" sz="1500" dirty="0">
                <a:solidFill>
                  <a:srgbClr val="C00000"/>
                </a:solidFill>
              </a:endParaRPr>
            </a:p>
            <a:p>
              <a:r>
                <a:rPr lang="en-GB" sz="1500" dirty="0"/>
                <a:t>A:   </a:t>
              </a:r>
              <a:r>
                <a:rPr lang="en-GB" sz="1500" dirty="0" err="1">
                  <a:solidFill>
                    <a:srgbClr val="C00000"/>
                  </a:solidFill>
                </a:rPr>
                <a:t>hai</a:t>
              </a:r>
              <a:r>
                <a:rPr lang="en-GB" sz="1500" dirty="0">
                  <a:solidFill>
                    <a:srgbClr val="C00000"/>
                  </a:solidFill>
                </a:rPr>
                <a:t>, </a:t>
              </a:r>
              <a:r>
                <a:rPr lang="en-GB" sz="1500" dirty="0" err="1">
                  <a:solidFill>
                    <a:srgbClr val="C00000"/>
                  </a:solidFill>
                </a:rPr>
                <a:t>ringo</a:t>
              </a:r>
              <a:r>
                <a:rPr lang="en-GB" sz="1500" dirty="0">
                  <a:solidFill>
                    <a:srgbClr val="C00000"/>
                  </a:solidFill>
                </a:rPr>
                <a:t> </a:t>
              </a:r>
              <a:r>
                <a:rPr lang="en-GB" sz="1500">
                  <a:solidFill>
                    <a:srgbClr val="C00000"/>
                  </a:solidFill>
                </a:rPr>
                <a:t>wa</a:t>
              </a:r>
              <a:r>
                <a:rPr lang="en-GB" sz="1500" dirty="0">
                  <a:solidFill>
                    <a:srgbClr val="C00000"/>
                  </a:solidFill>
                </a:rPr>
                <a:t> </a:t>
              </a:r>
              <a:r>
                <a:rPr lang="en-GB" sz="1500" dirty="0" err="1">
                  <a:solidFill>
                    <a:srgbClr val="C00000"/>
                  </a:solidFill>
                </a:rPr>
                <a:t>arimasu</a:t>
              </a:r>
              <a:endParaRPr lang="en-GB" sz="1500" dirty="0">
                <a:solidFill>
                  <a:srgbClr val="C00000"/>
                </a:solidFill>
              </a:endParaRPr>
            </a:p>
            <a:p>
              <a:endParaRPr lang="en-GB" sz="1500" dirty="0"/>
            </a:p>
            <a:p>
              <a:endParaRPr lang="en-GB" sz="1500" dirty="0"/>
            </a:p>
            <a:p>
              <a:endParaRPr lang="en-GB" sz="1500" dirty="0"/>
            </a:p>
            <a:p>
              <a:endParaRPr lang="en-GB" sz="1500" dirty="0"/>
            </a:p>
            <a:p>
              <a:r>
                <a:rPr lang="en-GB" sz="1500" dirty="0"/>
                <a:t>B:   </a:t>
              </a:r>
              <a:r>
                <a:rPr lang="en-GB" sz="1500" dirty="0" err="1">
                  <a:solidFill>
                    <a:srgbClr val="0070C0"/>
                  </a:solidFill>
                </a:rPr>
                <a:t>doko</a:t>
              </a:r>
              <a:r>
                <a:rPr lang="en-GB" sz="1500" dirty="0">
                  <a:solidFill>
                    <a:srgbClr val="0070C0"/>
                  </a:solidFill>
                </a:rPr>
                <a:t> </a:t>
              </a:r>
              <a:r>
                <a:rPr lang="en-GB" sz="1500" dirty="0" err="1">
                  <a:solidFill>
                    <a:srgbClr val="0070C0"/>
                  </a:solidFill>
                </a:rPr>
                <a:t>ni</a:t>
              </a:r>
              <a:r>
                <a:rPr lang="en-GB" sz="1500" dirty="0">
                  <a:solidFill>
                    <a:srgbClr val="0070C0"/>
                  </a:solidFill>
                </a:rPr>
                <a:t> </a:t>
              </a:r>
              <a:r>
                <a:rPr lang="en-GB" sz="1500" dirty="0" err="1">
                  <a:solidFill>
                    <a:srgbClr val="0070C0"/>
                  </a:solidFill>
                </a:rPr>
                <a:t>arimasuka</a:t>
              </a:r>
              <a:endParaRPr lang="en-GB" sz="1500" dirty="0">
                <a:solidFill>
                  <a:srgbClr val="0070C0"/>
                </a:solidFill>
              </a:endParaRPr>
            </a:p>
            <a:p>
              <a:r>
                <a:rPr lang="en-GB" sz="1500" dirty="0"/>
                <a:t>A:   </a:t>
              </a:r>
              <a:r>
                <a:rPr lang="en-GB" sz="1500" dirty="0" err="1">
                  <a:solidFill>
                    <a:srgbClr val="0070C0"/>
                  </a:solidFill>
                </a:rPr>
                <a:t>budō</a:t>
              </a:r>
              <a:r>
                <a:rPr lang="en-GB" sz="1500" dirty="0">
                  <a:solidFill>
                    <a:srgbClr val="0070C0"/>
                  </a:solidFill>
                </a:rPr>
                <a:t> no </a:t>
              </a:r>
              <a:r>
                <a:rPr lang="en-GB" sz="1500" dirty="0" err="1">
                  <a:solidFill>
                    <a:srgbClr val="0070C0"/>
                  </a:solidFill>
                </a:rPr>
                <a:t>tonari</a:t>
              </a:r>
              <a:r>
                <a:rPr lang="en-GB" sz="1500" dirty="0">
                  <a:solidFill>
                    <a:srgbClr val="0070C0"/>
                  </a:solidFill>
                </a:rPr>
                <a:t> </a:t>
              </a:r>
              <a:r>
                <a:rPr lang="en-GB" sz="1500" dirty="0" err="1">
                  <a:solidFill>
                    <a:srgbClr val="0070C0"/>
                  </a:solidFill>
                </a:rPr>
                <a:t>ni</a:t>
              </a:r>
              <a:r>
                <a:rPr lang="en-GB" sz="1500" dirty="0">
                  <a:solidFill>
                    <a:srgbClr val="0070C0"/>
                  </a:solidFill>
                </a:rPr>
                <a:t> </a:t>
              </a:r>
              <a:r>
                <a:rPr lang="en-GB" sz="1500" dirty="0" err="1">
                  <a:solidFill>
                    <a:srgbClr val="0070C0"/>
                  </a:solidFill>
                </a:rPr>
                <a:t>arimasu</a:t>
              </a:r>
              <a:endParaRPr lang="en-GB" sz="1500" dirty="0">
                <a:solidFill>
                  <a:srgbClr val="0070C0"/>
                </a:solidFill>
              </a:endParaRPr>
            </a:p>
            <a:p>
              <a:endParaRPr lang="en-GB" sz="15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478737" y="416954"/>
              <a:ext cx="4453119" cy="1143361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478737" y="2492807"/>
              <a:ext cx="4453119" cy="990934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5653" y="2324818"/>
            <a:ext cx="4280339" cy="878835"/>
            <a:chOff x="460567" y="2499438"/>
            <a:chExt cx="5707118" cy="1171780"/>
          </a:xfrm>
        </p:grpSpPr>
        <p:sp>
          <p:nvSpPr>
            <p:cNvPr id="34" name="Rectangle 33"/>
            <p:cNvSpPr/>
            <p:nvPr/>
          </p:nvSpPr>
          <p:spPr>
            <a:xfrm>
              <a:off x="460567" y="2499438"/>
              <a:ext cx="4183197" cy="553997"/>
            </a:xfrm>
            <a:prstGeom prst="rect">
              <a:avLst/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GB" sz="2100" dirty="0"/>
                <a:t>B:   </a:t>
              </a:r>
              <a:r>
                <a:rPr lang="ja-JP" altLang="en-US" sz="2100" dirty="0">
                  <a:solidFill>
                    <a:srgbClr val="7030A0"/>
                  </a:solidFill>
                </a:rPr>
                <a:t>どこ　</a:t>
              </a:r>
              <a:r>
                <a:rPr lang="ja-JP" altLang="en-US" sz="2100" dirty="0">
                  <a:solidFill>
                    <a:schemeClr val="tx1"/>
                  </a:solidFill>
                </a:rPr>
                <a:t>に　あります</a:t>
              </a:r>
              <a:r>
                <a:rPr lang="ja-JP" altLang="en-US" sz="2100" dirty="0">
                  <a:solidFill>
                    <a:srgbClr val="7030A0"/>
                  </a:solidFill>
                </a:rPr>
                <a:t>　か</a:t>
              </a:r>
              <a:r>
                <a:rPr lang="en-GB" sz="2100" dirty="0"/>
                <a:t>˳</a:t>
              </a:r>
              <a:endParaRPr lang="en-GB" sz="2100" dirty="0">
                <a:solidFill>
                  <a:srgbClr val="7030A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60567" y="3117221"/>
              <a:ext cx="5707118" cy="553997"/>
            </a:xfrm>
            <a:prstGeom prst="rect">
              <a:avLst/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GB" sz="2100" dirty="0"/>
                <a:t>A: </a:t>
              </a:r>
              <a:r>
                <a:rPr lang="ja-JP" altLang="en-US" sz="2100" dirty="0"/>
                <a:t>　</a:t>
              </a:r>
              <a:r>
                <a:rPr lang="ja-JP" altLang="en-US" sz="2100" dirty="0">
                  <a:solidFill>
                    <a:schemeClr val="accent6">
                      <a:lumMod val="75000"/>
                    </a:schemeClr>
                  </a:solidFill>
                </a:rPr>
                <a:t>ぶどう　</a:t>
              </a:r>
              <a:r>
                <a:rPr lang="ja-JP" altLang="en-US" sz="2100" dirty="0"/>
                <a:t>の　</a:t>
              </a:r>
              <a:r>
                <a:rPr lang="ja-JP" altLang="en-US" sz="2100" dirty="0">
                  <a:solidFill>
                    <a:srgbClr val="FF0000"/>
                  </a:solidFill>
                </a:rPr>
                <a:t>となり</a:t>
              </a:r>
              <a:r>
                <a:rPr lang="ja-JP" altLang="en-US" sz="2100" dirty="0"/>
                <a:t>　に　あります</a:t>
              </a:r>
              <a:r>
                <a:rPr lang="en-GB" sz="2100" dirty="0"/>
                <a:t>˳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67779" y="806003"/>
            <a:ext cx="4650918" cy="1344882"/>
            <a:chOff x="466540" y="366154"/>
            <a:chExt cx="6201228" cy="1793176"/>
          </a:xfrm>
        </p:grpSpPr>
        <p:grpSp>
          <p:nvGrpSpPr>
            <p:cNvPr id="45" name="Group 44"/>
            <p:cNvGrpSpPr/>
            <p:nvPr/>
          </p:nvGrpSpPr>
          <p:grpSpPr>
            <a:xfrm>
              <a:off x="466540" y="366154"/>
              <a:ext cx="6201228" cy="1793176"/>
              <a:chOff x="1299507" y="850672"/>
              <a:chExt cx="6201228" cy="1793176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1299507" y="850672"/>
                <a:ext cx="5523310" cy="553997"/>
              </a:xfrm>
              <a:prstGeom prst="rect">
                <a:avLst/>
              </a:prstGeom>
              <a:ln w="38100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GB" sz="2100" dirty="0"/>
                  <a:t>A:  </a:t>
                </a:r>
                <a:r>
                  <a:rPr lang="ja-JP" altLang="en-US" sz="2100" dirty="0"/>
                  <a:t>いらっしゃいませ</a:t>
                </a:r>
                <a:r>
                  <a:rPr lang="en-GB" sz="2100" dirty="0"/>
                  <a:t> 		!!!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308438" y="1470813"/>
                <a:ext cx="6192297" cy="553997"/>
              </a:xfrm>
              <a:prstGeom prst="rect">
                <a:avLst/>
              </a:prstGeom>
              <a:ln w="38100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GB" altLang="ja-JP" sz="2100" dirty="0"/>
                  <a:t>B:   </a:t>
                </a:r>
                <a:r>
                  <a:rPr lang="ja-JP" altLang="en-US" sz="2100" dirty="0">
                    <a:ea typeface="+mj-ea"/>
                  </a:rPr>
                  <a:t>すみません</a:t>
                </a:r>
                <a:r>
                  <a:rPr lang="en-GB" altLang="ja-JP" sz="2100" dirty="0"/>
                  <a:t>,</a:t>
                </a:r>
                <a:r>
                  <a:rPr lang="ja-JP" altLang="en-US" sz="2100" dirty="0"/>
                  <a:t> </a:t>
                </a:r>
                <a:r>
                  <a:rPr lang="ja-JP" altLang="en-US" sz="2100" dirty="0">
                    <a:solidFill>
                      <a:schemeClr val="accent6">
                        <a:lumMod val="75000"/>
                      </a:schemeClr>
                    </a:solidFill>
                  </a:rPr>
                  <a:t>りんご　</a:t>
                </a:r>
                <a:r>
                  <a:rPr lang="ja-JP" altLang="en-US" sz="2100" dirty="0">
                    <a:solidFill>
                      <a:schemeClr val="tx1"/>
                    </a:solidFill>
                  </a:rPr>
                  <a:t>は　ありますか</a:t>
                </a:r>
                <a:r>
                  <a:rPr lang="en-GB" sz="2100" dirty="0"/>
                  <a:t>˳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308438" y="2089851"/>
                <a:ext cx="4886384" cy="553997"/>
              </a:xfrm>
              <a:prstGeom prst="rect">
                <a:avLst/>
              </a:prstGeom>
              <a:ln w="38100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GB" sz="2100" dirty="0"/>
                  <a:t>A:   </a:t>
                </a:r>
                <a:r>
                  <a:rPr lang="ja-JP" altLang="en-US" sz="2100" dirty="0"/>
                  <a:t>はい、</a:t>
                </a:r>
                <a:r>
                  <a:rPr lang="ja-JP" altLang="en-US" sz="2100" dirty="0">
                    <a:solidFill>
                      <a:schemeClr val="accent6">
                        <a:lumMod val="75000"/>
                      </a:schemeClr>
                    </a:solidFill>
                  </a:rPr>
                  <a:t>りんご</a:t>
                </a:r>
                <a:r>
                  <a:rPr lang="ja-JP" altLang="en-US" sz="2100" dirty="0"/>
                  <a:t>　は　あります</a:t>
                </a:r>
                <a:r>
                  <a:rPr lang="en-GB" sz="2100" dirty="0"/>
                  <a:t>˳</a:t>
                </a: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 flipV="1">
              <a:off x="3761433" y="665625"/>
              <a:ext cx="1466096" cy="163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367779" y="3397574"/>
            <a:ext cx="3449895" cy="2598866"/>
            <a:chOff x="505276" y="3864883"/>
            <a:chExt cx="4599860" cy="3465154"/>
          </a:xfrm>
        </p:grpSpPr>
        <p:grpSp>
          <p:nvGrpSpPr>
            <p:cNvPr id="62" name="Group 61"/>
            <p:cNvGrpSpPr/>
            <p:nvPr/>
          </p:nvGrpSpPr>
          <p:grpSpPr>
            <a:xfrm>
              <a:off x="505276" y="3864883"/>
              <a:ext cx="2934992" cy="1177230"/>
              <a:chOff x="460567" y="3918012"/>
              <a:chExt cx="2934992" cy="117723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460567" y="3918012"/>
                <a:ext cx="2934992" cy="553997"/>
              </a:xfrm>
              <a:prstGeom prst="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GB" sz="2100" dirty="0"/>
                  <a:t>B:  </a:t>
                </a:r>
                <a:r>
                  <a:rPr lang="ja-JP" altLang="en-US" sz="2100" dirty="0"/>
                  <a:t>いくら　ですか</a:t>
                </a:r>
                <a:r>
                  <a:rPr lang="en-GB" sz="2100" dirty="0"/>
                  <a:t>˳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75470" y="4541245"/>
                <a:ext cx="2368597" cy="553997"/>
              </a:xfrm>
              <a:prstGeom prst="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GB" sz="2100" dirty="0"/>
                  <a:t>A:  80 </a:t>
                </a:r>
                <a:r>
                  <a:rPr lang="ja-JP" altLang="en-US" sz="2100" dirty="0"/>
                  <a:t>円</a:t>
                </a:r>
                <a:r>
                  <a:rPr lang="en-GB" sz="2100" dirty="0"/>
                  <a:t> </a:t>
                </a:r>
                <a:r>
                  <a:rPr lang="ja-JP" altLang="en-US" sz="2100" dirty="0"/>
                  <a:t>です</a:t>
                </a:r>
                <a:r>
                  <a:rPr lang="en-GB" sz="2100" dirty="0"/>
                  <a:t>˳</a:t>
                </a: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20179" y="5293466"/>
              <a:ext cx="4584957" cy="2036571"/>
              <a:chOff x="460567" y="5585566"/>
              <a:chExt cx="4584957" cy="2036571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460567" y="5585566"/>
                <a:ext cx="3796338" cy="553997"/>
              </a:xfrm>
              <a:prstGeom prst="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GB" sz="2100" dirty="0"/>
                  <a:t>B:  </a:t>
                </a:r>
                <a:r>
                  <a:rPr lang="ja-JP" altLang="en-US" sz="2100" dirty="0"/>
                  <a:t>じゃ</a:t>
                </a:r>
                <a:r>
                  <a:rPr lang="en-GB" sz="2100" dirty="0"/>
                  <a:t>, </a:t>
                </a:r>
                <a:r>
                  <a:rPr lang="ja-JP" altLang="en-US" sz="2100" dirty="0">
                    <a:solidFill>
                      <a:schemeClr val="accent6">
                        <a:lumMod val="75000"/>
                      </a:schemeClr>
                    </a:solidFill>
                  </a:rPr>
                  <a:t>りんご</a:t>
                </a:r>
                <a:r>
                  <a:rPr lang="en-GB" sz="2100" dirty="0"/>
                  <a:t>  </a:t>
                </a:r>
                <a:r>
                  <a:rPr lang="ja-JP" altLang="en-US" sz="2100" dirty="0"/>
                  <a:t>下さい</a:t>
                </a:r>
                <a:r>
                  <a:rPr lang="en-GB" sz="2100" dirty="0"/>
                  <a:t>˳  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75470" y="6206365"/>
                <a:ext cx="4570054" cy="1415772"/>
              </a:xfrm>
              <a:prstGeom prst="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GB" sz="2100" dirty="0"/>
                  <a:t>A:  </a:t>
                </a:r>
                <a:r>
                  <a:rPr lang="ja-JP" altLang="en-US" sz="2100" dirty="0"/>
                  <a:t>はい</a:t>
                </a:r>
                <a:r>
                  <a:rPr lang="en-GB" sz="2100" dirty="0"/>
                  <a:t>˳</a:t>
                </a:r>
              </a:p>
              <a:p>
                <a:r>
                  <a:rPr lang="en-GB" sz="2100" dirty="0"/>
                  <a:t>     </a:t>
                </a:r>
                <a:r>
                  <a:rPr lang="ja-JP" altLang="en-US" sz="2100" dirty="0"/>
                  <a:t>ありがとう　ございました</a:t>
                </a:r>
                <a:r>
                  <a:rPr lang="en-GB" sz="2100" dirty="0"/>
                  <a:t>!  </a:t>
                </a:r>
              </a:p>
              <a:p>
                <a:r>
                  <a:rPr lang="en-GB" sz="2100" dirty="0"/>
                  <a:t>    </a:t>
                </a:r>
                <a:r>
                  <a:rPr lang="ja-JP" altLang="en-US" sz="2100" dirty="0"/>
                  <a:t>また　おこし下さいませ</a:t>
                </a:r>
                <a:r>
                  <a:rPr lang="en-GB" sz="2100" dirty="0"/>
                  <a:t>˳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745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6862" y="761140"/>
            <a:ext cx="51877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Convenience Store Favourites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287" y="1605606"/>
            <a:ext cx="6086475" cy="45529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815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77" y="1441492"/>
            <a:ext cx="5676900" cy="4238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6862" y="761140"/>
            <a:ext cx="51877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Convenience Store Favourites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637" y="3078377"/>
            <a:ext cx="6040786" cy="35346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543293" y="1792932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/>
              <a:t>onigiri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17867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8621" y="1470838"/>
            <a:ext cx="7886700" cy="994172"/>
          </a:xfrm>
        </p:spPr>
        <p:txBody>
          <a:bodyPr/>
          <a:lstStyle/>
          <a:p>
            <a:r>
              <a:rPr lang="en-GB" dirty="0"/>
              <a:t>Today’s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1150" y="2790574"/>
            <a:ext cx="5061672" cy="3288539"/>
          </a:xfrm>
        </p:spPr>
        <p:txBody>
          <a:bodyPr>
            <a:normAutofit/>
          </a:bodyPr>
          <a:lstStyle/>
          <a:p>
            <a:r>
              <a:rPr lang="en-GB" altLang="ja-JP" b="1" dirty="0"/>
              <a:t>Review</a:t>
            </a:r>
            <a:endParaRPr lang="ja-JP" altLang="en-US" b="1" dirty="0"/>
          </a:p>
          <a:p>
            <a:endParaRPr lang="en-GB" dirty="0"/>
          </a:p>
          <a:p>
            <a:r>
              <a:rPr lang="en-GB" dirty="0"/>
              <a:t>Directions</a:t>
            </a:r>
          </a:p>
          <a:p>
            <a:r>
              <a:rPr lang="en-GB" dirty="0" err="1"/>
              <a:t>Conbini</a:t>
            </a:r>
            <a:endParaRPr lang="en-GB" dirty="0"/>
          </a:p>
          <a:p>
            <a:pPr>
              <a:buFontTx/>
              <a:buChar char="-"/>
            </a:pPr>
            <a:r>
              <a:rPr lang="en-GB" dirty="0"/>
              <a:t>Conversation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/>
              <a:t>2</a:t>
            </a:fld>
            <a:endParaRPr lang="en-US"/>
          </a:p>
        </p:txBody>
      </p:sp>
      <p:pic>
        <p:nvPicPr>
          <p:cNvPr id="4098" name="Picture 2" descr="http://cdn.c.photoshelter.com/img-get/I0000rXDS.cuU0K0/s/750/750/Jap-mw-13-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3" y="2971331"/>
            <a:ext cx="4364352" cy="2927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enkilabs.com/public/kotake/images/Akikos-House-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3" y="1036260"/>
            <a:ext cx="214312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046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6862" y="761140"/>
            <a:ext cx="51877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Convenience Store Favourites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43293" y="1792932"/>
            <a:ext cx="19911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nikuman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82" y="1611527"/>
            <a:ext cx="5753100" cy="4343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202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6862" y="761140"/>
            <a:ext cx="51877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Convenience Store Favourites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43293" y="1792932"/>
            <a:ext cx="1249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oden</a:t>
            </a:r>
          </a:p>
        </p:txBody>
      </p:sp>
      <p:pic>
        <p:nvPicPr>
          <p:cNvPr id="7170" name="Picture 2" descr="https://favy-inbound-singapore.s3.amazonaws.com/uploads/topic_item/image/29581/retina_shutterstock_5373399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94" y="1631090"/>
            <a:ext cx="5746756" cy="38388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35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6862" y="761140"/>
            <a:ext cx="51877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Convenience Store Favourites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545" y="1683093"/>
            <a:ext cx="5848350" cy="4381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522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6862" y="761140"/>
            <a:ext cx="51877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Convenience Store Etiquette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016" y="1728658"/>
            <a:ext cx="5781675" cy="3829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36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8542" y="5618032"/>
            <a:ext cx="5173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www.youtube.com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watch?v</a:t>
            </a:r>
            <a:r>
              <a:rPr lang="en-US" dirty="0">
                <a:hlinkClick r:id="rId2"/>
              </a:rPr>
              <a:t>=ZZmUuRG87sU</a:t>
            </a:r>
            <a:endParaRPr lang="en-US" dirty="0"/>
          </a:p>
        </p:txBody>
      </p:sp>
      <p:pic>
        <p:nvPicPr>
          <p:cNvPr id="1026" name="Picture 2" descr="http://www.jnto.go.jp/eng/indepth/cultural/hj/img/jihanki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368" y="1573426"/>
            <a:ext cx="4949711" cy="350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6863" y="761140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Vending Machines</a:t>
            </a:r>
          </a:p>
        </p:txBody>
      </p:sp>
    </p:spTree>
    <p:extLst>
      <p:ext uri="{BB962C8B-B14F-4D97-AF65-F5344CB8AC3E}">
        <p14:creationId xmlns:p14="http://schemas.microsoft.com/office/powerpoint/2010/main" val="30219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73482" y="2187026"/>
            <a:ext cx="5820051" cy="3278223"/>
            <a:chOff x="1653659" y="2806752"/>
            <a:chExt cx="5941552" cy="3777175"/>
          </a:xfrm>
        </p:grpSpPr>
        <p:sp>
          <p:nvSpPr>
            <p:cNvPr id="14" name="Rectangle 13"/>
            <p:cNvSpPr/>
            <p:nvPr/>
          </p:nvSpPr>
          <p:spPr>
            <a:xfrm>
              <a:off x="1653659" y="2806752"/>
              <a:ext cx="893839" cy="6383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3000" dirty="0">
                  <a:solidFill>
                    <a:srgbClr val="FF0000"/>
                  </a:solidFill>
                </a:rPr>
                <a:t>まえ</a:t>
              </a:r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42810" y="2806752"/>
              <a:ext cx="1100034" cy="6383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3000" dirty="0">
                  <a:solidFill>
                    <a:srgbClr val="FF0000"/>
                  </a:solidFill>
                </a:rPr>
                <a:t>うしろ</a:t>
              </a:r>
              <a:endParaRPr lang="en-US" sz="1350" dirty="0">
                <a:solidFill>
                  <a:srgbClr val="FF0000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653659" y="5945609"/>
              <a:ext cx="5941552" cy="638318"/>
              <a:chOff x="1653659" y="1766864"/>
              <a:chExt cx="5941552" cy="638318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653659" y="1766864"/>
                <a:ext cx="1137673" cy="638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3000" dirty="0">
                    <a:solidFill>
                      <a:srgbClr val="FF0000"/>
                    </a:solidFill>
                  </a:rPr>
                  <a:t>となり</a:t>
                </a:r>
                <a:endParaRPr lang="en-US" sz="1350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442810" y="1766864"/>
                <a:ext cx="1152401" cy="638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3000" dirty="0">
                    <a:solidFill>
                      <a:srgbClr val="FF0000"/>
                    </a:solidFill>
                  </a:rPr>
                  <a:t>ちかく</a:t>
                </a:r>
                <a:endParaRPr lang="en-US" sz="135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6444313" y="4905721"/>
              <a:ext cx="936388" cy="6383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3000" dirty="0">
                  <a:solidFill>
                    <a:srgbClr val="FF0000"/>
                  </a:solidFill>
                </a:rPr>
                <a:t>なか</a:t>
              </a:r>
              <a:endParaRPr lang="en-US" sz="135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53659" y="4905721"/>
              <a:ext cx="851291" cy="6383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3000" dirty="0">
                  <a:solidFill>
                    <a:srgbClr val="FF0000"/>
                  </a:solidFill>
                </a:rPr>
                <a:t>そと</a:t>
              </a:r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653659" y="3846640"/>
              <a:ext cx="821835" cy="6383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3000" dirty="0">
                  <a:solidFill>
                    <a:srgbClr val="FF0000"/>
                  </a:solidFill>
                </a:rPr>
                <a:t>うえ</a:t>
              </a:r>
              <a:endParaRPr lang="en-US" sz="1350" dirty="0">
                <a:solidFill>
                  <a:srgbClr val="FF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42810" y="3846640"/>
              <a:ext cx="851291" cy="6383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3000" dirty="0">
                  <a:solidFill>
                    <a:srgbClr val="FF0000"/>
                  </a:solidFill>
                </a:rPr>
                <a:t>した</a:t>
              </a:r>
              <a:endParaRPr lang="en-US" sz="1350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“Prepositions”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73483" y="2187026"/>
            <a:ext cx="6065885" cy="3230614"/>
            <a:chOff x="1653659" y="2806752"/>
            <a:chExt cx="7791693" cy="410732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" name="Rectangle 3"/>
            <p:cNvSpPr/>
            <p:nvPr/>
          </p:nvSpPr>
          <p:spPr>
            <a:xfrm>
              <a:off x="1653659" y="2806752"/>
              <a:ext cx="3350279" cy="96846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ja-JP" altLang="en-US" sz="3000" dirty="0">
                  <a:solidFill>
                    <a:srgbClr val="FF0000"/>
                  </a:solidFill>
                </a:rPr>
                <a:t>まえ</a:t>
              </a:r>
              <a:r>
                <a:rPr lang="en-US" altLang="ja-JP" sz="3000" dirty="0">
                  <a:solidFill>
                    <a:srgbClr val="FF0000"/>
                  </a:solidFill>
                </a:rPr>
                <a:t>  </a:t>
              </a:r>
              <a:r>
                <a:rPr lang="en-GB" altLang="ja-JP" sz="3000" dirty="0">
                  <a:solidFill>
                    <a:srgbClr val="000000"/>
                  </a:solidFill>
                </a:rPr>
                <a:t>in front of</a:t>
              </a:r>
            </a:p>
            <a:p>
              <a:r>
                <a:rPr lang="en-GB" sz="1350" dirty="0">
                  <a:solidFill>
                    <a:srgbClr val="000000"/>
                  </a:solidFill>
                </a:rPr>
                <a:t>     </a:t>
              </a:r>
              <a:r>
                <a:rPr lang="en-GB" sz="1350" dirty="0" err="1">
                  <a:solidFill>
                    <a:srgbClr val="FF0000"/>
                  </a:solidFill>
                </a:rPr>
                <a:t>mae</a:t>
              </a:r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442810" y="2806752"/>
              <a:ext cx="3002542" cy="96846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ja-JP" altLang="en-US" sz="3000" dirty="0">
                  <a:solidFill>
                    <a:srgbClr val="FF0000"/>
                  </a:solidFill>
                </a:rPr>
                <a:t>うしろ</a:t>
              </a:r>
              <a:r>
                <a:rPr lang="en-US" altLang="ja-JP" sz="3000" dirty="0">
                  <a:solidFill>
                    <a:srgbClr val="FF0000"/>
                  </a:solidFill>
                </a:rPr>
                <a:t>  </a:t>
              </a:r>
              <a:r>
                <a:rPr lang="en-US" altLang="ja-JP" sz="3000" dirty="0">
                  <a:solidFill>
                    <a:srgbClr val="000000"/>
                  </a:solidFill>
                </a:rPr>
                <a:t>behind</a:t>
              </a:r>
            </a:p>
            <a:p>
              <a:r>
                <a:rPr lang="en-US" sz="1350" dirty="0">
                  <a:solidFill>
                    <a:srgbClr val="000000"/>
                  </a:solidFill>
                </a:rPr>
                <a:t>      </a:t>
              </a:r>
              <a:r>
                <a:rPr lang="en-US" sz="1350" dirty="0" err="1">
                  <a:solidFill>
                    <a:srgbClr val="FF0000"/>
                  </a:solidFill>
                </a:rPr>
                <a:t>ushiro</a:t>
              </a:r>
              <a:endParaRPr lang="en-US" sz="1350" dirty="0">
                <a:solidFill>
                  <a:srgbClr val="FF0000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653659" y="5945609"/>
              <a:ext cx="7375761" cy="968467"/>
              <a:chOff x="1653659" y="1766864"/>
              <a:chExt cx="7375761" cy="968467"/>
            </a:xfrm>
            <a:grpFill/>
          </p:grpSpPr>
          <p:sp>
            <p:nvSpPr>
              <p:cNvPr id="3" name="Rectangle 2"/>
              <p:cNvSpPr/>
              <p:nvPr/>
            </p:nvSpPr>
            <p:spPr>
              <a:xfrm>
                <a:off x="1653659" y="1766864"/>
                <a:ext cx="3063738" cy="96846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ja-JP" altLang="en-US" sz="3000" dirty="0">
                    <a:solidFill>
                      <a:srgbClr val="FF0000"/>
                    </a:solidFill>
                  </a:rPr>
                  <a:t>となり</a:t>
                </a:r>
                <a:r>
                  <a:rPr lang="en-US" altLang="ja-JP" sz="3000" dirty="0">
                    <a:solidFill>
                      <a:srgbClr val="FF0000"/>
                    </a:solidFill>
                  </a:rPr>
                  <a:t>  </a:t>
                </a:r>
                <a:r>
                  <a:rPr lang="en-US" altLang="ja-JP" sz="3000" dirty="0"/>
                  <a:t>next to</a:t>
                </a:r>
              </a:p>
              <a:p>
                <a:r>
                  <a:rPr lang="en-US" sz="1350" dirty="0"/>
                  <a:t>      </a:t>
                </a:r>
                <a:r>
                  <a:rPr lang="en-US" sz="1350" dirty="0" err="1">
                    <a:solidFill>
                      <a:srgbClr val="FF0000"/>
                    </a:solidFill>
                  </a:rPr>
                  <a:t>tonari</a:t>
                </a:r>
                <a:endParaRPr lang="en-US" sz="1350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442810" y="1766864"/>
                <a:ext cx="2586610" cy="96846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ja-JP" altLang="en-US" sz="3000" dirty="0">
                    <a:solidFill>
                      <a:srgbClr val="FF0000"/>
                    </a:solidFill>
                  </a:rPr>
                  <a:t>ちかく</a:t>
                </a:r>
                <a:r>
                  <a:rPr lang="en-US" altLang="ja-JP" sz="3000" dirty="0">
                    <a:solidFill>
                      <a:srgbClr val="FF0000"/>
                    </a:solidFill>
                  </a:rPr>
                  <a:t>  </a:t>
                </a:r>
                <a:r>
                  <a:rPr lang="en-US" altLang="ja-JP" sz="3000" dirty="0">
                    <a:solidFill>
                      <a:srgbClr val="000000"/>
                    </a:solidFill>
                  </a:rPr>
                  <a:t>near</a:t>
                </a:r>
              </a:p>
              <a:p>
                <a:r>
                  <a:rPr lang="en-US" sz="1350" dirty="0">
                    <a:solidFill>
                      <a:srgbClr val="000000"/>
                    </a:solidFill>
                  </a:rPr>
                  <a:t>     </a:t>
                </a:r>
                <a:r>
                  <a:rPr lang="en-US" sz="1350" dirty="0" err="1">
                    <a:solidFill>
                      <a:srgbClr val="FF0000"/>
                    </a:solidFill>
                  </a:rPr>
                  <a:t>chikaku</a:t>
                </a:r>
                <a:endParaRPr lang="en-US" sz="135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6444313" y="4905721"/>
              <a:ext cx="2584549" cy="96846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ja-JP" altLang="en-US" sz="3000" dirty="0">
                  <a:solidFill>
                    <a:srgbClr val="FF0000"/>
                  </a:solidFill>
                </a:rPr>
                <a:t>なか</a:t>
              </a:r>
              <a:r>
                <a:rPr lang="en-US" altLang="ja-JP" sz="3000" dirty="0">
                  <a:solidFill>
                    <a:srgbClr val="FF0000"/>
                  </a:solidFill>
                </a:rPr>
                <a:t>  </a:t>
              </a:r>
              <a:r>
                <a:rPr lang="en-US" altLang="ja-JP" sz="3000" dirty="0"/>
                <a:t>inside</a:t>
              </a:r>
            </a:p>
            <a:p>
              <a:r>
                <a:rPr lang="en-US" sz="1350" dirty="0"/>
                <a:t>     </a:t>
              </a:r>
              <a:r>
                <a:rPr lang="en-US" sz="1350" dirty="0" err="1">
                  <a:solidFill>
                    <a:srgbClr val="FF0000"/>
                  </a:solidFill>
                </a:rPr>
                <a:t>naka</a:t>
              </a:r>
              <a:endParaRPr lang="en-US" sz="135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53659" y="4905721"/>
              <a:ext cx="2790458" cy="96846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ja-JP" altLang="en-US" sz="3000" dirty="0">
                  <a:solidFill>
                    <a:srgbClr val="FF0000"/>
                  </a:solidFill>
                </a:rPr>
                <a:t>そと</a:t>
              </a:r>
              <a:r>
                <a:rPr lang="en-US" altLang="ja-JP" sz="3000" dirty="0">
                  <a:solidFill>
                    <a:srgbClr val="FF0000"/>
                  </a:solidFill>
                </a:rPr>
                <a:t>  </a:t>
              </a:r>
              <a:r>
                <a:rPr lang="en-GB" altLang="ja-JP" sz="3000" dirty="0">
                  <a:solidFill>
                    <a:srgbClr val="000000"/>
                  </a:solidFill>
                </a:rPr>
                <a:t>outside</a:t>
              </a:r>
            </a:p>
            <a:p>
              <a:r>
                <a:rPr lang="en-GB" sz="1350" dirty="0">
                  <a:solidFill>
                    <a:srgbClr val="000000"/>
                  </a:solidFill>
                </a:rPr>
                <a:t>     </a:t>
              </a:r>
              <a:r>
                <a:rPr lang="en-GB" sz="1350" dirty="0" err="1">
                  <a:solidFill>
                    <a:srgbClr val="FF0000"/>
                  </a:solidFill>
                </a:rPr>
                <a:t>soto</a:t>
              </a:r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53659" y="3846639"/>
              <a:ext cx="2474595" cy="96846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ja-JP" altLang="en-US" sz="3000" dirty="0">
                  <a:solidFill>
                    <a:srgbClr val="FF0000"/>
                  </a:solidFill>
                </a:rPr>
                <a:t>うえ</a:t>
              </a:r>
              <a:r>
                <a:rPr lang="en-US" altLang="ja-JP" sz="3000" dirty="0">
                  <a:solidFill>
                    <a:srgbClr val="FF0000"/>
                  </a:solidFill>
                </a:rPr>
                <a:t>  </a:t>
              </a:r>
              <a:r>
                <a:rPr lang="en-US" altLang="ja-JP" sz="3000" dirty="0">
                  <a:solidFill>
                    <a:srgbClr val="000000"/>
                  </a:solidFill>
                </a:rPr>
                <a:t>above</a:t>
              </a:r>
            </a:p>
            <a:p>
              <a:r>
                <a:rPr lang="en-US" sz="1350" dirty="0">
                  <a:solidFill>
                    <a:srgbClr val="FF0000"/>
                  </a:solidFill>
                </a:rPr>
                <a:t>      </a:t>
              </a:r>
              <a:r>
                <a:rPr lang="en-US" sz="1350" dirty="0" err="1">
                  <a:solidFill>
                    <a:srgbClr val="FF0000"/>
                  </a:solidFill>
                </a:rPr>
                <a:t>ue</a:t>
              </a:r>
              <a:endParaRPr lang="en-US" sz="1350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42810" y="3846639"/>
              <a:ext cx="2489832" cy="96846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ja-JP" altLang="en-US" sz="3000" dirty="0">
                  <a:solidFill>
                    <a:srgbClr val="FF0000"/>
                  </a:solidFill>
                </a:rPr>
                <a:t>した</a:t>
              </a:r>
              <a:r>
                <a:rPr lang="en-US" altLang="ja-JP" sz="3000" dirty="0">
                  <a:solidFill>
                    <a:srgbClr val="FF0000"/>
                  </a:solidFill>
                </a:rPr>
                <a:t>  </a:t>
              </a:r>
              <a:r>
                <a:rPr lang="en-US" altLang="ja-JP" sz="3000" dirty="0">
                  <a:solidFill>
                    <a:srgbClr val="000000"/>
                  </a:solidFill>
                </a:rPr>
                <a:t>under</a:t>
              </a:r>
            </a:p>
            <a:p>
              <a:r>
                <a:rPr lang="en-US" sz="1350" dirty="0">
                  <a:solidFill>
                    <a:srgbClr val="000000"/>
                  </a:solidFill>
                </a:rPr>
                <a:t>     </a:t>
              </a:r>
              <a:r>
                <a:rPr lang="en-US" sz="1350" dirty="0" err="1">
                  <a:solidFill>
                    <a:srgbClr val="FF0000"/>
                  </a:solidFill>
                </a:rPr>
                <a:t>shita</a:t>
              </a:r>
              <a:endParaRPr lang="en-US" sz="135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751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084" y="1170220"/>
            <a:ext cx="5104282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3000" dirty="0"/>
              <a:t>Q.</a:t>
            </a:r>
            <a:r>
              <a:rPr lang="ja-JP" altLang="en-US" sz="3000" dirty="0"/>
              <a:t>　</a:t>
            </a:r>
            <a:r>
              <a:rPr lang="ja-JP" altLang="en-US" sz="2700" dirty="0"/>
              <a:t>ねこ</a:t>
            </a:r>
            <a:r>
              <a:rPr lang="en-US" altLang="ja-JP" sz="2700" dirty="0"/>
              <a:t> </a:t>
            </a:r>
            <a:r>
              <a:rPr lang="ja-JP" altLang="en-US" sz="2700" u="sng" dirty="0"/>
              <a:t>は</a:t>
            </a:r>
            <a:r>
              <a:rPr lang="en-US" altLang="ja-JP" sz="3000" dirty="0"/>
              <a:t> </a:t>
            </a:r>
            <a:r>
              <a:rPr lang="ja-JP" alt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どこ</a:t>
            </a:r>
            <a:r>
              <a:rPr lang="en-US" altLang="ja-JP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sz="3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</a:t>
            </a:r>
            <a:r>
              <a:rPr lang="en-US" altLang="ja-JP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います</a:t>
            </a:r>
            <a:r>
              <a:rPr lang="ja-JP" altLang="en-US" sz="3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か</a:t>
            </a:r>
            <a:r>
              <a:rPr lang="ja-JP" altLang="en-US" sz="3000" dirty="0"/>
              <a:t>。</a:t>
            </a:r>
            <a:endParaRPr lang="en-GB" altLang="ja-JP" sz="3000" dirty="0"/>
          </a:p>
          <a:p>
            <a:r>
              <a:rPr lang="en-GB" dirty="0"/>
              <a:t>	             </a:t>
            </a:r>
            <a:r>
              <a:rPr lang="en-GB" dirty="0" err="1"/>
              <a:t>wa</a:t>
            </a:r>
            <a:r>
              <a:rPr lang="en-GB" dirty="0"/>
              <a:t>    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doko</a:t>
            </a:r>
            <a:r>
              <a:rPr lang="en-GB" dirty="0"/>
              <a:t>	             </a:t>
            </a:r>
            <a:r>
              <a:rPr lang="en-GB" dirty="0" err="1"/>
              <a:t>imasu</a:t>
            </a:r>
            <a:r>
              <a:rPr lang="en-GB" dirty="0"/>
              <a:t> </a:t>
            </a:r>
            <a:r>
              <a:rPr lang="en-GB" dirty="0" err="1"/>
              <a:t>ka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4084" y="2079741"/>
            <a:ext cx="4966424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57213" indent="-557213">
              <a:buAutoNum type="alphaUcPeriod"/>
            </a:pPr>
            <a:r>
              <a:rPr lang="ja-JP" altLang="en-US" sz="2700" u="sng" dirty="0"/>
              <a:t>くるま</a:t>
            </a:r>
            <a:r>
              <a:rPr lang="en-US" altLang="ja-JP" sz="2700" u="sng" dirty="0"/>
              <a:t> </a:t>
            </a:r>
            <a:r>
              <a:rPr lang="ja-JP" altLang="en-US" sz="2700" u="sng" dirty="0">
                <a:solidFill>
                  <a:srgbClr val="0000FF"/>
                </a:solidFill>
              </a:rPr>
              <a:t>の</a:t>
            </a:r>
            <a:r>
              <a:rPr lang="en-US" altLang="ja-JP" sz="2700" u="sng" dirty="0">
                <a:solidFill>
                  <a:srgbClr val="0000FF"/>
                </a:solidFill>
              </a:rPr>
              <a:t> </a:t>
            </a:r>
            <a:r>
              <a:rPr lang="ja-JP" altLang="en-US" sz="2700" u="sng" dirty="0">
                <a:solidFill>
                  <a:srgbClr val="FF0000"/>
                </a:solidFill>
              </a:rPr>
              <a:t>うえ</a:t>
            </a:r>
            <a:r>
              <a:rPr lang="en-US" altLang="ja-JP" sz="2700" dirty="0"/>
              <a:t> </a:t>
            </a:r>
            <a:r>
              <a:rPr lang="ja-JP" altLang="en-US" sz="3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</a:t>
            </a:r>
            <a:r>
              <a:rPr lang="en-US" altLang="ja-JP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います</a:t>
            </a:r>
            <a:r>
              <a:rPr lang="ja-JP" altLang="en-US" sz="3000" dirty="0"/>
              <a:t>。</a:t>
            </a:r>
            <a:endParaRPr lang="en-GB" altLang="ja-JP" sz="3000" dirty="0"/>
          </a:p>
          <a:p>
            <a:pPr lvl="3"/>
            <a:r>
              <a:rPr lang="en-GB" altLang="ja-JP" dirty="0">
                <a:solidFill>
                  <a:srgbClr val="0070C0"/>
                </a:solidFill>
              </a:rPr>
              <a:t>	   </a:t>
            </a:r>
            <a:r>
              <a:rPr lang="en-GB" altLang="ja-JP" dirty="0">
                <a:solidFill>
                  <a:srgbClr val="0B02BE"/>
                </a:solidFill>
              </a:rPr>
              <a:t>no</a:t>
            </a:r>
            <a:r>
              <a:rPr lang="en-GB" altLang="ja-JP" dirty="0">
                <a:solidFill>
                  <a:srgbClr val="0070C0"/>
                </a:solidFill>
              </a:rPr>
              <a:t>      </a:t>
            </a:r>
            <a:r>
              <a:rPr lang="en-GB" altLang="ja-JP" dirty="0" err="1">
                <a:solidFill>
                  <a:srgbClr val="FF0000"/>
                </a:solidFill>
              </a:rPr>
              <a:t>ue</a:t>
            </a:r>
            <a:r>
              <a:rPr lang="en-GB" altLang="ja-JP" dirty="0">
                <a:solidFill>
                  <a:srgbClr val="FF0000"/>
                </a:solidFill>
              </a:rPr>
              <a:t>	          </a:t>
            </a:r>
            <a:r>
              <a:rPr lang="en-GB" altLang="ja-JP" dirty="0" err="1"/>
              <a:t>imasu</a:t>
            </a:r>
            <a:endParaRPr lang="en-GB" altLang="ja-JP" dirty="0">
              <a:solidFill>
                <a:srgbClr val="FF0000"/>
              </a:solidFill>
            </a:endParaRPr>
          </a:p>
          <a:p>
            <a:pPr marL="557213" indent="-557213">
              <a:buAutoNum type="alphaU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43154" y="4876750"/>
            <a:ext cx="4750339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57213" indent="-557213">
              <a:buAutoNum type="alphaUcPeriod"/>
            </a:pPr>
            <a:r>
              <a:rPr lang="ja-JP" altLang="en-US" sz="2700" u="sng" dirty="0"/>
              <a:t>うち</a:t>
            </a:r>
            <a:r>
              <a:rPr lang="en-US" altLang="ja-JP" sz="2700" u="sng" dirty="0"/>
              <a:t> </a:t>
            </a:r>
            <a:r>
              <a:rPr lang="ja-JP" altLang="en-US" sz="2700" u="sng" dirty="0">
                <a:solidFill>
                  <a:srgbClr val="0000FF"/>
                </a:solidFill>
              </a:rPr>
              <a:t>の</a:t>
            </a:r>
            <a:r>
              <a:rPr lang="en-US" altLang="ja-JP" sz="2700" u="sng" dirty="0"/>
              <a:t> </a:t>
            </a:r>
            <a:r>
              <a:rPr lang="ja-JP" altLang="en-US" sz="2700" u="sng" dirty="0">
                <a:solidFill>
                  <a:srgbClr val="FF0000"/>
                </a:solidFill>
              </a:rPr>
              <a:t>まえ</a:t>
            </a:r>
            <a:r>
              <a:rPr lang="en-US" altLang="ja-JP" sz="2700" dirty="0"/>
              <a:t> </a:t>
            </a:r>
            <a:r>
              <a:rPr lang="ja-JP" altLang="en-US" sz="3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</a:t>
            </a:r>
            <a:r>
              <a:rPr lang="en-US" altLang="ja-JP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あります</a:t>
            </a:r>
            <a:r>
              <a:rPr lang="ja-JP" altLang="en-US" sz="3000" dirty="0"/>
              <a:t>。</a:t>
            </a:r>
            <a:endParaRPr lang="en-GB" altLang="ja-JP" sz="3000" dirty="0"/>
          </a:p>
          <a:p>
            <a:pPr marL="0" lvl="3"/>
            <a:r>
              <a:rPr lang="en-GB" altLang="ja-JP" dirty="0">
                <a:solidFill>
                  <a:srgbClr val="0070C0"/>
                </a:solidFill>
              </a:rPr>
              <a:t>	           </a:t>
            </a:r>
            <a:r>
              <a:rPr lang="en-GB" altLang="ja-JP" dirty="0">
                <a:solidFill>
                  <a:srgbClr val="0B02BE"/>
                </a:solidFill>
              </a:rPr>
              <a:t>no</a:t>
            </a:r>
            <a:r>
              <a:rPr lang="en-GB" altLang="ja-JP" dirty="0">
                <a:solidFill>
                  <a:srgbClr val="0070C0"/>
                </a:solidFill>
              </a:rPr>
              <a:t>    </a:t>
            </a:r>
            <a:r>
              <a:rPr lang="en-GB" altLang="ja-JP" dirty="0" err="1">
                <a:solidFill>
                  <a:srgbClr val="FF0000"/>
                </a:solidFill>
              </a:rPr>
              <a:t>mae</a:t>
            </a:r>
            <a:r>
              <a:rPr lang="en-GB" altLang="ja-JP" dirty="0">
                <a:solidFill>
                  <a:srgbClr val="FF0000"/>
                </a:solidFill>
              </a:rPr>
              <a:t>	          </a:t>
            </a:r>
            <a:r>
              <a:rPr lang="en-GB" altLang="ja-JP" dirty="0" err="1"/>
              <a:t>arimasu</a:t>
            </a:r>
            <a:endParaRPr lang="en-GB" altLang="ja-JP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3154" y="3926880"/>
            <a:ext cx="5599610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3000" dirty="0"/>
              <a:t>Q.</a:t>
            </a:r>
            <a:r>
              <a:rPr lang="ja-JP" altLang="en-US" sz="3000" dirty="0"/>
              <a:t>　</a:t>
            </a:r>
            <a:r>
              <a:rPr lang="ja-JP" altLang="en-US" sz="2700" dirty="0"/>
              <a:t>くるま </a:t>
            </a:r>
            <a:r>
              <a:rPr lang="ja-JP" altLang="en-US" sz="2700" u="sng" dirty="0"/>
              <a:t>は</a:t>
            </a:r>
            <a:r>
              <a:rPr lang="en-US" altLang="ja-JP" sz="2700" dirty="0"/>
              <a:t> </a:t>
            </a:r>
            <a:r>
              <a:rPr lang="ja-JP" alt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どこ</a:t>
            </a:r>
            <a:r>
              <a:rPr lang="en-US" altLang="ja-JP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sz="3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 </a:t>
            </a:r>
            <a:r>
              <a:rPr lang="ja-JP" alt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あります</a:t>
            </a:r>
            <a:r>
              <a:rPr lang="ja-JP" altLang="en-US" sz="3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か</a:t>
            </a:r>
            <a:r>
              <a:rPr lang="ja-JP" altLang="en-US" sz="3000" dirty="0"/>
              <a:t>。</a:t>
            </a:r>
            <a:endParaRPr lang="en-GB" altLang="ja-JP" sz="3000" dirty="0"/>
          </a:p>
          <a:p>
            <a:r>
              <a:rPr lang="en-GB" dirty="0"/>
              <a:t>	                 </a:t>
            </a:r>
            <a:r>
              <a:rPr lang="en-GB" dirty="0" err="1"/>
              <a:t>wa</a:t>
            </a:r>
            <a:r>
              <a:rPr lang="en-GB" dirty="0"/>
              <a:t>    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doko</a:t>
            </a:r>
            <a:r>
              <a:rPr lang="en-GB" dirty="0"/>
              <a:t>	             </a:t>
            </a:r>
            <a:r>
              <a:rPr lang="en-GB" dirty="0" err="1"/>
              <a:t>arimasu</a:t>
            </a:r>
            <a:r>
              <a:rPr lang="en-GB" dirty="0"/>
              <a:t> </a:t>
            </a:r>
            <a:r>
              <a:rPr lang="en-GB" dirty="0" err="1"/>
              <a:t>ka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400" t="3878" r="7134" b="9769"/>
          <a:stretch/>
        </p:blipFill>
        <p:spPr>
          <a:xfrm>
            <a:off x="265825" y="3478610"/>
            <a:ext cx="2679700" cy="1888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461" y="1458760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267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3673" y="3806677"/>
            <a:ext cx="1285847" cy="120271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988048" y="1153538"/>
            <a:ext cx="5150298" cy="4761246"/>
            <a:chOff x="3364028" y="308489"/>
            <a:chExt cx="6867064" cy="634832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64028" y="1596003"/>
              <a:ext cx="4898230" cy="390297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27442" y="308489"/>
              <a:ext cx="1233694" cy="149978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22763" y="4696478"/>
              <a:ext cx="2133578" cy="196033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20745" y="3476795"/>
              <a:ext cx="2310347" cy="2199852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98920" y="478691"/>
            <a:ext cx="5625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3600" dirty="0"/>
              <a:t>Q.</a:t>
            </a:r>
            <a:r>
              <a:rPr lang="ja-JP" altLang="en-US" sz="3600" dirty="0"/>
              <a:t>　</a:t>
            </a:r>
            <a:r>
              <a:rPr lang="en-GB" altLang="ja-JP" sz="3600" dirty="0">
                <a:solidFill>
                  <a:srgbClr val="FF0000"/>
                </a:solidFill>
              </a:rPr>
              <a:t>OO</a:t>
            </a:r>
            <a:r>
              <a:rPr lang="en-GB" altLang="ja-JP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altLang="ja-JP" sz="3600" dirty="0" err="1">
                <a:solidFill>
                  <a:schemeClr val="accent6">
                    <a:lumMod val="75000"/>
                  </a:schemeClr>
                </a:solidFill>
              </a:rPr>
              <a:t>wa</a:t>
            </a:r>
            <a:r>
              <a:rPr lang="en-GB" altLang="ja-JP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altLang="ja-JP" sz="3600" dirty="0" err="1">
                <a:solidFill>
                  <a:schemeClr val="accent6">
                    <a:lumMod val="75000"/>
                  </a:schemeClr>
                </a:solidFill>
              </a:rPr>
              <a:t>doko</a:t>
            </a:r>
            <a:r>
              <a:rPr lang="en-GB" altLang="ja-JP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altLang="ja-JP" sz="3600" dirty="0" err="1">
                <a:solidFill>
                  <a:schemeClr val="accent6">
                    <a:lumMod val="75000"/>
                  </a:schemeClr>
                </a:solidFill>
              </a:rPr>
              <a:t>ni</a:t>
            </a:r>
            <a:r>
              <a:rPr lang="en-GB" altLang="ja-JP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altLang="ja-JP" sz="3600" dirty="0" err="1">
                <a:solidFill>
                  <a:schemeClr val="accent6">
                    <a:lumMod val="75000"/>
                  </a:schemeClr>
                </a:solidFill>
              </a:rPr>
              <a:t>imasu</a:t>
            </a:r>
            <a:r>
              <a:rPr lang="en-GB" altLang="ja-JP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altLang="ja-JP" sz="3600" dirty="0" err="1">
                <a:solidFill>
                  <a:schemeClr val="accent6">
                    <a:lumMod val="75000"/>
                  </a:schemeClr>
                </a:solidFill>
              </a:rPr>
              <a:t>ka</a:t>
            </a:r>
            <a:r>
              <a:rPr lang="en-GB" altLang="ja-JP" sz="3600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71418" y="1809458"/>
            <a:ext cx="3018649" cy="4105053"/>
            <a:chOff x="361890" y="1269610"/>
            <a:chExt cx="4024866" cy="547340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5698" y="1269610"/>
              <a:ext cx="932864" cy="113407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5698" y="2363221"/>
              <a:ext cx="1502554" cy="13805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1890" y="3817389"/>
              <a:ext cx="1400479" cy="133349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1890" y="5216374"/>
              <a:ext cx="1632168" cy="152664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398605" y="1494770"/>
              <a:ext cx="191120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000" dirty="0"/>
                <a:t>ねこ</a:t>
              </a:r>
              <a:r>
                <a:rPr lang="en-US" altLang="ja-JP" sz="3000" dirty="0"/>
                <a:t>  </a:t>
              </a:r>
              <a:r>
                <a:rPr lang="ja-JP" altLang="en-US" sz="3000" dirty="0"/>
                <a:t>猫</a:t>
              </a:r>
              <a:endParaRPr lang="en-US" sz="3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98604" y="2806807"/>
              <a:ext cx="181075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000" dirty="0"/>
                <a:t>うま</a:t>
              </a:r>
              <a:r>
                <a:rPr lang="en-US" altLang="ja-JP" sz="3000" dirty="0"/>
                <a:t>  </a:t>
              </a:r>
              <a:r>
                <a:rPr lang="ja-JP" altLang="en-US" sz="3000" dirty="0"/>
                <a:t>馬</a:t>
              </a:r>
              <a:endParaRPr lang="en-US" sz="3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98604" y="4146330"/>
              <a:ext cx="198815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000" dirty="0"/>
                <a:t>いぬ</a:t>
              </a:r>
              <a:r>
                <a:rPr lang="en-US" altLang="ja-JP" sz="3000" dirty="0"/>
                <a:t>  </a:t>
              </a:r>
              <a:r>
                <a:rPr lang="ja-JP" altLang="en-US" sz="3000" dirty="0"/>
                <a:t>犬</a:t>
              </a:r>
              <a:endParaRPr lang="en-US" sz="3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98604" y="5490179"/>
              <a:ext cx="174663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000" dirty="0"/>
                <a:t>うし</a:t>
              </a:r>
              <a:r>
                <a:rPr lang="en-US" altLang="ja-JP" sz="3000" dirty="0"/>
                <a:t>  </a:t>
              </a:r>
              <a:r>
                <a:rPr lang="ja-JP" altLang="en-US" sz="3000" dirty="0"/>
                <a:t>牛</a:t>
              </a:r>
              <a:endParaRPr lang="en-U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53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6" y="2762250"/>
            <a:ext cx="542488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950" dirty="0"/>
              <a:t>にほん の せいかつ</a:t>
            </a:r>
            <a:endParaRPr lang="en-GB" altLang="ja-JP" sz="4950" dirty="0"/>
          </a:p>
          <a:p>
            <a:r>
              <a:rPr lang="en-GB" sz="4950" dirty="0"/>
              <a:t>    </a:t>
            </a:r>
            <a:r>
              <a:rPr lang="en-GB" sz="3000" dirty="0" err="1"/>
              <a:t>nihon</a:t>
            </a:r>
            <a:r>
              <a:rPr lang="en-GB" sz="3000" dirty="0"/>
              <a:t>        no      </a:t>
            </a:r>
            <a:r>
              <a:rPr lang="en-GB" sz="3000" dirty="0" err="1"/>
              <a:t>seikatsu</a:t>
            </a:r>
            <a:endParaRPr lang="en-GB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1905006" y="1644669"/>
            <a:ext cx="53142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GB" sz="8000"/>
              <a:t>日本</a:t>
            </a:r>
            <a:r>
              <a:rPr lang="ja-JP" altLang="en-US" sz="8000"/>
              <a:t>の生活</a:t>
            </a:r>
            <a:endParaRPr lang="en-GB" sz="8000" dirty="0"/>
          </a:p>
        </p:txBody>
      </p:sp>
      <p:pic>
        <p:nvPicPr>
          <p:cNvPr id="2056" name="Picture 8" descr="https://foodandfoodiesinjapan.files.wordpress.com/2013/11/momotaro.gif?w=2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274" y="3864771"/>
            <a:ext cx="2071688" cy="2071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4" y="915328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A little break…</a:t>
            </a:r>
          </a:p>
        </p:txBody>
      </p:sp>
    </p:spTree>
    <p:extLst>
      <p:ext uri="{BB962C8B-B14F-4D97-AF65-F5344CB8AC3E}">
        <p14:creationId xmlns:p14="http://schemas.microsoft.com/office/powerpoint/2010/main" val="138244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4" y="915328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Sumo</a:t>
            </a:r>
          </a:p>
        </p:txBody>
      </p:sp>
      <p:pic>
        <p:nvPicPr>
          <p:cNvPr id="1026" name="Picture 2" descr="http://s.wsj.net/public/resources/images/BN-CY554_sumo_G_20140527043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553" y="1814403"/>
            <a:ext cx="5319372" cy="35494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47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5168" y="2447925"/>
            <a:ext cx="30187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Wrestlers (</a:t>
            </a:r>
            <a:r>
              <a:rPr lang="en-GB" sz="3000" dirty="0" err="1"/>
              <a:t>rikishi</a:t>
            </a:r>
            <a:r>
              <a:rPr lang="en-GB" sz="3000" dirty="0"/>
              <a:t>):</a:t>
            </a:r>
          </a:p>
          <a:p>
            <a:pPr marL="428625" indent="-428625">
              <a:buFontTx/>
              <a:buChar char="-"/>
            </a:pPr>
            <a:r>
              <a:rPr lang="en-GB" sz="3000" dirty="0"/>
              <a:t>Ranks</a:t>
            </a:r>
          </a:p>
          <a:p>
            <a:pPr marL="428625" indent="-428625">
              <a:buFontTx/>
              <a:buChar char="-"/>
            </a:pPr>
            <a:r>
              <a:rPr lang="en-GB" sz="3000" dirty="0"/>
              <a:t>Origins</a:t>
            </a:r>
          </a:p>
          <a:p>
            <a:pPr marL="428625" indent="-428625">
              <a:buFontTx/>
              <a:buChar char="-"/>
            </a:pPr>
            <a:r>
              <a:rPr lang="en-GB" sz="3000" dirty="0"/>
              <a:t>Traditions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4" y="915328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Sumo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3129" y="2501567"/>
            <a:ext cx="256166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57213" indent="-557213">
              <a:buFont typeface="+mj-lt"/>
              <a:buAutoNum type="arabicPeriod"/>
            </a:pPr>
            <a:r>
              <a:rPr lang="en-GB" sz="3000" dirty="0" err="1">
                <a:solidFill>
                  <a:srgbClr val="C00000"/>
                </a:solidFill>
              </a:rPr>
              <a:t>Yokozuna</a:t>
            </a:r>
            <a:endParaRPr lang="en-GB" sz="3000" dirty="0">
              <a:solidFill>
                <a:srgbClr val="C00000"/>
              </a:solidFill>
            </a:endParaRPr>
          </a:p>
          <a:p>
            <a:pPr marL="557213" indent="-557213">
              <a:buFont typeface="+mj-lt"/>
              <a:buAutoNum type="arabicPeriod"/>
            </a:pPr>
            <a:r>
              <a:rPr lang="en-GB" sz="3000" dirty="0" err="1">
                <a:solidFill>
                  <a:srgbClr val="C00000"/>
                </a:solidFill>
              </a:rPr>
              <a:t>Ozeki</a:t>
            </a:r>
            <a:endParaRPr lang="en-GB" sz="3000" dirty="0">
              <a:solidFill>
                <a:srgbClr val="C00000"/>
              </a:solidFill>
            </a:endParaRPr>
          </a:p>
          <a:p>
            <a:pPr marL="557213" indent="-557213">
              <a:buFont typeface="+mj-lt"/>
              <a:buAutoNum type="arabicPeriod"/>
            </a:pPr>
            <a:r>
              <a:rPr lang="en-GB" sz="3000" dirty="0" err="1">
                <a:solidFill>
                  <a:srgbClr val="C00000"/>
                </a:solidFill>
              </a:rPr>
              <a:t>Sekiwake</a:t>
            </a:r>
            <a:endParaRPr lang="en-GB" sz="3000" dirty="0">
              <a:solidFill>
                <a:srgbClr val="C00000"/>
              </a:solidFill>
            </a:endParaRPr>
          </a:p>
          <a:p>
            <a:pPr marL="557213" indent="-557213">
              <a:buFont typeface="+mj-lt"/>
              <a:buAutoNum type="arabicPeriod"/>
            </a:pPr>
            <a:r>
              <a:rPr lang="en-GB" sz="3000" dirty="0" err="1" smtClean="0">
                <a:solidFill>
                  <a:srgbClr val="C00000"/>
                </a:solidFill>
              </a:rPr>
              <a:t>Komusubi</a:t>
            </a:r>
            <a:endParaRPr lang="en-GB" sz="3000" dirty="0" smtClean="0">
              <a:solidFill>
                <a:srgbClr val="C00000"/>
              </a:solidFill>
            </a:endParaRPr>
          </a:p>
          <a:p>
            <a:pPr marL="557213" indent="-557213">
              <a:buFont typeface="+mj-lt"/>
              <a:buAutoNum type="arabicPeriod"/>
            </a:pPr>
            <a:r>
              <a:rPr lang="en-GB" sz="3000" dirty="0" err="1" smtClean="0">
                <a:solidFill>
                  <a:srgbClr val="C00000"/>
                </a:solidFill>
              </a:rPr>
              <a:t>Maegashira</a:t>
            </a:r>
            <a:endParaRPr lang="en-GB" sz="3000" dirty="0">
              <a:solidFill>
                <a:srgbClr val="C00000"/>
              </a:solidFill>
            </a:endParaRPr>
          </a:p>
        </p:txBody>
      </p:sp>
      <p:pic>
        <p:nvPicPr>
          <p:cNvPr id="7" name="Picture 4" descr="https://upload.wikimedia.org/wikipedia/commons/thumb/8/8c/Sumo_ceremony.jpg/350px-Sumo_ceremo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475" y="1840675"/>
            <a:ext cx="4160545" cy="31263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japan-guide.com/g8/2080_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426" y="2335617"/>
            <a:ext cx="4643438" cy="27503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essential-japan-guide.com/image-files/sumo-chankonab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649" y="1335494"/>
            <a:ext cx="2500313" cy="37504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31205" y="5269702"/>
            <a:ext cx="15707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 err="1">
                <a:solidFill>
                  <a:srgbClr val="C00000"/>
                </a:solidFill>
              </a:rPr>
              <a:t>mawashi</a:t>
            </a:r>
            <a:endParaRPr lang="en-GB" sz="30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9589" y="1805232"/>
            <a:ext cx="18149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 err="1">
                <a:solidFill>
                  <a:srgbClr val="C00000"/>
                </a:solidFill>
              </a:rPr>
              <a:t>chonmage</a:t>
            </a:r>
            <a:endParaRPr lang="en-GB" sz="30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47710" y="5269702"/>
            <a:ext cx="21658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 err="1">
                <a:solidFill>
                  <a:srgbClr val="C00000"/>
                </a:solidFill>
              </a:rPr>
              <a:t>chanko</a:t>
            </a:r>
            <a:r>
              <a:rPr lang="en-GB" sz="3000" dirty="0">
                <a:solidFill>
                  <a:srgbClr val="C00000"/>
                </a:solidFill>
              </a:rPr>
              <a:t> </a:t>
            </a:r>
            <a:r>
              <a:rPr lang="en-GB" sz="3000" dirty="0" err="1">
                <a:solidFill>
                  <a:srgbClr val="C00000"/>
                </a:solidFill>
              </a:rPr>
              <a:t>nabe</a:t>
            </a:r>
            <a:endParaRPr lang="en-GB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8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5" grpId="0"/>
      <p:bldP spid="15" grpId="1"/>
      <p:bldP spid="16" grpId="0"/>
      <p:bldP spid="16" grpId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8916" y="2447925"/>
            <a:ext cx="373089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Tournaments (</a:t>
            </a:r>
            <a:r>
              <a:rPr lang="en-GB" sz="3000" dirty="0" err="1"/>
              <a:t>basho</a:t>
            </a:r>
            <a:r>
              <a:rPr lang="en-GB" sz="3000" dirty="0"/>
              <a:t>)</a:t>
            </a:r>
          </a:p>
          <a:p>
            <a:pPr marL="428625" indent="-428625">
              <a:buFontTx/>
              <a:buChar char="-"/>
            </a:pPr>
            <a:r>
              <a:rPr lang="en-GB" sz="3000" dirty="0"/>
              <a:t>Six per year</a:t>
            </a:r>
          </a:p>
          <a:p>
            <a:pPr marL="428625" indent="-428625">
              <a:buFontTx/>
              <a:buChar char="-"/>
            </a:pPr>
            <a:r>
              <a:rPr lang="en-GB" sz="3000" dirty="0"/>
              <a:t>15 days</a:t>
            </a:r>
          </a:p>
          <a:p>
            <a:pPr marL="428625" indent="-428625">
              <a:buFontTx/>
              <a:buChar char="-"/>
            </a:pPr>
            <a:r>
              <a:rPr lang="en-GB" sz="3000" dirty="0"/>
              <a:t>Winning record (</a:t>
            </a:r>
            <a:r>
              <a:rPr lang="en-GB" sz="3000" dirty="0" err="1"/>
              <a:t>kachikoshi</a:t>
            </a:r>
            <a:r>
              <a:rPr lang="en-GB" sz="3000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4" y="915328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Sumo</a:t>
            </a:r>
          </a:p>
        </p:txBody>
      </p:sp>
      <p:pic>
        <p:nvPicPr>
          <p:cNvPr id="2060" name="Picture 12" descr="https://upload.wikimedia.org/wikipedia/commons/6/6b/Sumo-hall-ang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253" y="2010419"/>
            <a:ext cx="3968726" cy="29765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03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1146</TotalTime>
  <Words>550</Words>
  <Application>Microsoft Office PowerPoint</Application>
  <PresentationFormat>On-screen Show (4:3)</PresentationFormat>
  <Paragraphs>184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ＭＳ Ｐゴシック</vt:lpstr>
      <vt:lpstr>宋体</vt:lpstr>
      <vt:lpstr>Arial</vt:lpstr>
      <vt:lpstr>Calibri</vt:lpstr>
      <vt:lpstr>Calibri Light</vt:lpstr>
      <vt:lpstr>Droid Sans</vt:lpstr>
      <vt:lpstr>Times New Roman</vt:lpstr>
      <vt:lpstr>Office Theme</vt:lpstr>
      <vt:lpstr>PowerPoint Presentation</vt:lpstr>
      <vt:lpstr>Today’s Journey</vt:lpstr>
      <vt:lpstr>“Prepositions”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Lincoln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Sei Suzuki Tellier</dc:creator>
  <cp:lastModifiedBy>Sandy Willmott</cp:lastModifiedBy>
  <cp:revision>118</cp:revision>
  <dcterms:created xsi:type="dcterms:W3CDTF">2016-02-15T22:07:21Z</dcterms:created>
  <dcterms:modified xsi:type="dcterms:W3CDTF">2020-01-23T16:59:56Z</dcterms:modified>
</cp:coreProperties>
</file>