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7" r:id="rId2"/>
    <p:sldId id="372" r:id="rId3"/>
    <p:sldId id="387" r:id="rId4"/>
    <p:sldId id="388" r:id="rId5"/>
    <p:sldId id="378" r:id="rId6"/>
    <p:sldId id="389" r:id="rId7"/>
    <p:sldId id="390" r:id="rId8"/>
    <p:sldId id="392" r:id="rId9"/>
    <p:sldId id="393" r:id="rId10"/>
    <p:sldId id="384" r:id="rId11"/>
    <p:sldId id="382" r:id="rId12"/>
    <p:sldId id="385" r:id="rId13"/>
    <p:sldId id="383" r:id="rId14"/>
    <p:sldId id="394" r:id="rId15"/>
    <p:sldId id="406" r:id="rId16"/>
    <p:sldId id="395" r:id="rId17"/>
    <p:sldId id="396" r:id="rId18"/>
    <p:sldId id="397" r:id="rId19"/>
    <p:sldId id="398" r:id="rId20"/>
    <p:sldId id="399" r:id="rId21"/>
    <p:sldId id="405" r:id="rId22"/>
    <p:sldId id="400" r:id="rId23"/>
    <p:sldId id="402" r:id="rId24"/>
    <p:sldId id="403" r:id="rId25"/>
    <p:sldId id="404" r:id="rId26"/>
    <p:sldId id="4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CC3399"/>
    <a:srgbClr val="FFCC66"/>
    <a:srgbClr val="FF66FF"/>
    <a:srgbClr val="E5B815"/>
    <a:srgbClr val="A30000"/>
    <a:srgbClr val="FFF7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6447" autoAdjust="0"/>
  </p:normalViewPr>
  <p:slideViewPr>
    <p:cSldViewPr snapToGrid="0">
      <p:cViewPr varScale="1">
        <p:scale>
          <a:sx n="102" d="100"/>
          <a:sy n="102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Willmott" userId="S::swillmott@lincoln.ac.uk::afbfdea5-1035-40bd-bc7d-58fc8477b223" providerId="AD" clId="Web-{0C98CE3D-A195-09CE-611B-DE76E4FD4215}"/>
    <pc:docChg chg="modSld">
      <pc:chgData name="Sandy Willmott" userId="S::swillmott@lincoln.ac.uk::afbfdea5-1035-40bd-bc7d-58fc8477b223" providerId="AD" clId="Web-{0C98CE3D-A195-09CE-611B-DE76E4FD4215}" dt="2019-05-22T22:31:34.706" v="15"/>
      <pc:docMkLst>
        <pc:docMk/>
      </pc:docMkLst>
      <pc:sldChg chg="modNotes">
        <pc:chgData name="Sandy Willmott" userId="S::swillmott@lincoln.ac.uk::afbfdea5-1035-40bd-bc7d-58fc8477b223" providerId="AD" clId="Web-{0C98CE3D-A195-09CE-611B-DE76E4FD4215}" dt="2019-05-22T22:29:46.723" v="3"/>
        <pc:sldMkLst>
          <pc:docMk/>
          <pc:sldMk cId="3441725739" sldId="395"/>
        </pc:sldMkLst>
      </pc:sldChg>
      <pc:sldChg chg="modNotes">
        <pc:chgData name="Sandy Willmott" userId="S::swillmott@lincoln.ac.uk::afbfdea5-1035-40bd-bc7d-58fc8477b223" providerId="AD" clId="Web-{0C98CE3D-A195-09CE-611B-DE76E4FD4215}" dt="2019-05-22T22:31:34.706" v="15"/>
        <pc:sldMkLst>
          <pc:docMk/>
          <pc:sldMk cId="644769550" sldId="4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407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126.44 million (2018)</a:t>
            </a:r>
          </a:p>
          <a:p>
            <a:r>
              <a:rPr lang="en-GB" dirty="0"/>
              <a:t>Y140</a:t>
            </a:r>
            <a:endParaRPr lang="en-GB" dirty="0">
              <a:cs typeface="Calibri"/>
            </a:endParaRPr>
          </a:p>
          <a:p>
            <a:r>
              <a:rPr lang="en-GB" dirty="0"/>
              <a:t>Prime Minister</a:t>
            </a:r>
            <a:r>
              <a:rPr lang="en-GB" baseline="0" dirty="0"/>
              <a:t> Abe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4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Naruhito</a:t>
            </a:r>
            <a:endParaRPr lang="en-US">
              <a:cs typeface="Calibri"/>
            </a:endParaRPr>
          </a:p>
          <a:p>
            <a:r>
              <a:rPr lang="en-GB" b="1" i="1" dirty="0" err="1"/>
              <a:t>Tennō</a:t>
            </a:r>
            <a:r>
              <a:rPr lang="en-GB" dirty="0"/>
              <a:t> (</a:t>
            </a:r>
            <a:r>
              <a:rPr lang="ja" altLang="en-US"/>
              <a:t>天皇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6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Tokyo 13.6m</a:t>
            </a:r>
          </a:p>
          <a:p>
            <a:r>
              <a:rPr lang="en-GB" dirty="0"/>
              <a:t>Yokohama 3.7m</a:t>
            </a:r>
          </a:p>
          <a:p>
            <a:r>
              <a:rPr lang="en-GB" dirty="0"/>
              <a:t>Osaka 2.7m</a:t>
            </a:r>
          </a:p>
          <a:p>
            <a:r>
              <a:rPr lang="en-GB" dirty="0"/>
              <a:t>Nagoya 2.3m</a:t>
            </a:r>
          </a:p>
          <a:p>
            <a:r>
              <a:rPr lang="en-GB" dirty="0"/>
              <a:t>Sapporo 1.9m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6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Roten</a:t>
            </a:r>
            <a:r>
              <a:rPr lang="en-GB" dirty="0"/>
              <a:t> = open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0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0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6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5/22/19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263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5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6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CAB6B9-6483-3348-96DA-BD8C73648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2076" y="5310910"/>
            <a:ext cx="2194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/>
              <a:t>四月 十六日</a:t>
            </a:r>
            <a:endParaRPr 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0C162FD-2A59-4743-9FBD-1F4A2C6DE9B3}"/>
              </a:ext>
            </a:extLst>
          </p:cNvPr>
          <p:cNvSpPr txBox="1">
            <a:spLocks/>
          </p:cNvSpPr>
          <p:nvPr/>
        </p:nvSpPr>
        <p:spPr>
          <a:xfrm>
            <a:off x="5689546" y="298197"/>
            <a:ext cx="3114991" cy="13418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Joint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Session 20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447AF0-6891-C84A-9400-2301B3C691BD}"/>
              </a:ext>
            </a:extLst>
          </p:cNvPr>
          <p:cNvGrpSpPr/>
          <p:nvPr/>
        </p:nvGrpSpPr>
        <p:grpSpPr>
          <a:xfrm>
            <a:off x="287540" y="5257057"/>
            <a:ext cx="3789968" cy="1289353"/>
            <a:chOff x="347134" y="0"/>
            <a:chExt cx="3789968" cy="12893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C42475-996E-0848-B006-4A0C1247F984}"/>
                </a:ext>
              </a:extLst>
            </p:cNvPr>
            <p:cNvSpPr/>
            <p:nvPr/>
          </p:nvSpPr>
          <p:spPr>
            <a:xfrm>
              <a:off x="347134" y="0"/>
              <a:ext cx="3789968" cy="12893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111A39-F930-F14C-827B-C433BF4AAD31}"/>
                </a:ext>
              </a:extLst>
            </p:cNvPr>
            <p:cNvGrpSpPr/>
            <p:nvPr/>
          </p:nvGrpSpPr>
          <p:grpSpPr>
            <a:xfrm>
              <a:off x="519976" y="105338"/>
              <a:ext cx="3444283" cy="1083657"/>
              <a:chOff x="575733" y="111631"/>
              <a:chExt cx="3444283" cy="1083657"/>
            </a:xfrm>
          </p:grpSpPr>
          <p:pic>
            <p:nvPicPr>
              <p:cNvPr id="15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1B04880B-159A-4644-AE13-1920E027A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795D7E6B-0C13-6C40-8434-1D230165F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id="{5813645B-5E4B-7740-BD28-D4D305488B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CES Japanese</a:t>
                </a:r>
                <a:endParaRPr lang="en-US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845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35083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-</a:t>
            </a:r>
            <a:r>
              <a:rPr lang="en-GB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6" y="1994523"/>
            <a:ext cx="79557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tense (plain form)</a:t>
            </a:r>
          </a:p>
          <a:p>
            <a:pPr marL="514350" indent="-514350">
              <a:buAutoNum type="arabicPeriod"/>
            </a:pP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When I…</a:t>
            </a:r>
          </a:p>
          <a:p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Experience of doing…</a:t>
            </a:r>
          </a:p>
        </p:txBody>
      </p:sp>
    </p:spTree>
    <p:extLst>
      <p:ext uri="{BB962C8B-B14F-4D97-AF65-F5344CB8AC3E}">
        <p14:creationId xmlns:p14="http://schemas.microsoft.com/office/powerpoint/2010/main" val="415257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40590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tense (plain form)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7" y="1994522"/>
            <a:ext cx="78799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went home.</a:t>
            </a:r>
          </a:p>
          <a:p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家に かえった。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kae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883" y="3955627"/>
            <a:ext cx="56939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saw a movie at the cinema.</a:t>
            </a:r>
          </a:p>
          <a:p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映画館 </a:t>
            </a:r>
            <a:r>
              <a:rPr lang="ja-JP" alt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映画を見た。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Eigakan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6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54761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Toki: When     (with plain form)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6" y="1994522"/>
            <a:ext cx="8391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沖縄に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行った</a:t>
            </a:r>
            <a:r>
              <a:rPr lang="ja-JP" alt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とき、海で遊びました。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Okinawa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asobimashita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9" y="3375055"/>
            <a:ext cx="787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日本に行くとき、着物を買います。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Nihon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kimono </a:t>
            </a:r>
            <a:r>
              <a:rPr lang="en-US" altLang="ja-JP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kaimasu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7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74598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 </a:t>
            </a:r>
            <a:r>
              <a:rPr lang="en-GB" sz="33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</a:t>
            </a:r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arimasu</a:t>
            </a:r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(have had experience)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7" y="1994522"/>
            <a:ext cx="787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箸で食べたこと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があります。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Hashi</a:t>
            </a:r>
            <a:r>
              <a:rPr 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</a:t>
            </a:r>
            <a:r>
              <a:rPr 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arimasu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9" y="3375055"/>
            <a:ext cx="787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手で食べたことが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ありません。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</a:t>
            </a:r>
            <a:r>
              <a:rPr 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arimasen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5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57969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How Much Do You Know?</a:t>
            </a:r>
          </a:p>
        </p:txBody>
      </p:sp>
    </p:spTree>
    <p:extLst>
      <p:ext uri="{BB962C8B-B14F-4D97-AF65-F5344CB8AC3E}">
        <p14:creationId xmlns:p14="http://schemas.microsoft.com/office/powerpoint/2010/main" val="425141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57969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How Much Do You Know?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7" y="1994523"/>
            <a:ext cx="7208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population of Japan?</a:t>
            </a:r>
          </a:p>
          <a:p>
            <a:pPr marL="428625" indent="-428625">
              <a:buFont typeface="Arial"/>
              <a:buChar char="•"/>
            </a:pP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8625" indent="-428625">
              <a:buFont typeface="Arial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pound is worth how many yen?</a:t>
            </a:r>
          </a:p>
          <a:p>
            <a:pPr marL="428625" indent="-428625">
              <a:buFont typeface="Arial"/>
              <a:buChar char="•"/>
            </a:pP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8625" indent="-428625">
              <a:buFont typeface="Arial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Japan have a President or a Prime Minister?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76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57969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How Much Do You Know?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7" y="1994522"/>
            <a:ext cx="7208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Emperor of Japan?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72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57969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How Much Do You Know?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7" y="1994522"/>
            <a:ext cx="7208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islands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10" y="2329141"/>
            <a:ext cx="3476246" cy="35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2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57969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How Much Do You Know?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7" y="1994523"/>
            <a:ext cx="7208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cities</a:t>
            </a:r>
          </a:p>
          <a:p>
            <a:r>
              <a:rPr lang="en-G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five largest)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81" y="2242559"/>
            <a:ext cx="2860502" cy="32711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53478" y="4374636"/>
            <a:ext cx="86596" cy="865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5916231" y="4467291"/>
            <a:ext cx="86596" cy="865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450781" y="4629632"/>
            <a:ext cx="86596" cy="865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5261995" y="4646528"/>
            <a:ext cx="86596" cy="865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792396" y="2785019"/>
            <a:ext cx="86596" cy="865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0974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57969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How Much Do You Know?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7" y="1994522"/>
            <a:ext cx="7208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 your sushi box?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3" y="2784702"/>
            <a:ext cx="4234097" cy="2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550" y="1295870"/>
            <a:ext cx="3156250" cy="99417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Menu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229" y="2602338"/>
            <a:ext cx="3866843" cy="2873891"/>
          </a:xfrm>
        </p:spPr>
        <p:txBody>
          <a:bodyPr>
            <a:normAutofit/>
          </a:bodyPr>
          <a:lstStyle/>
          <a:p>
            <a:r>
              <a:rPr lang="en-GB" dirty="0"/>
              <a:t>Review</a:t>
            </a:r>
          </a:p>
          <a:p>
            <a:r>
              <a:rPr lang="en-GB" dirty="0"/>
              <a:t>If…</a:t>
            </a:r>
          </a:p>
          <a:p>
            <a:r>
              <a:rPr lang="en-GB" dirty="0"/>
              <a:t>Pop Quiz!</a:t>
            </a:r>
          </a:p>
          <a:p>
            <a:r>
              <a:rPr lang="en-GB" dirty="0"/>
              <a:t>Listening practice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12" y="1295870"/>
            <a:ext cx="4250642" cy="43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6652" y="2923080"/>
            <a:ext cx="26853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</a:t>
            </a:r>
          </a:p>
          <a:p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tabemasu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nomimasu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kimasu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443540" y="746856"/>
            <a:ext cx="46417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If…        (Conditional form)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651" y="1889476"/>
            <a:ext cx="78799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altLang="ja-JP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</a:t>
            </a:r>
            <a:r>
              <a:rPr lang="en-GB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-ta form + </a:t>
            </a:r>
            <a:r>
              <a:rPr lang="en-GB" altLang="ja-JP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0973" y="3938742"/>
            <a:ext cx="26853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tabetara</a:t>
            </a:r>
            <a:endParaRPr lang="en-GB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nondara</a:t>
            </a:r>
            <a:endParaRPr lang="en-GB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kitara</a:t>
            </a:r>
            <a:endParaRPr lang="en-GB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8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6652" y="1972475"/>
            <a:ext cx="787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日本に行</a:t>
            </a:r>
            <a:r>
              <a:rPr lang="ja-JP" alt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ったら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ja-JP" alt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うにを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食べ</a:t>
            </a:r>
            <a:r>
              <a:rPr lang="ja-JP" alt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られ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ます。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Nihon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ittara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651" y="3057388"/>
            <a:ext cx="75055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00" dirty="0">
                <a:solidFill>
                  <a:schemeClr val="accent6"/>
                </a:solidFill>
              </a:rPr>
              <a:t>If</a:t>
            </a:r>
            <a:r>
              <a:rPr lang="en-US" sz="3300" dirty="0">
                <a:solidFill>
                  <a:schemeClr val="accent6"/>
                </a:solidFill>
              </a:rPr>
              <a:t> </a:t>
            </a:r>
            <a:r>
              <a:rPr lang="en-US" sz="3300" u="sng" dirty="0">
                <a:solidFill>
                  <a:schemeClr val="accent6"/>
                </a:solidFill>
              </a:rPr>
              <a:t>you</a:t>
            </a:r>
            <a:r>
              <a:rPr lang="en-US" sz="3300" dirty="0">
                <a:solidFill>
                  <a:schemeClr val="accent6"/>
                </a:solidFill>
              </a:rPr>
              <a:t> go to Japan, </a:t>
            </a:r>
            <a:r>
              <a:rPr lang="en-US" sz="3300" u="sng" dirty="0">
                <a:solidFill>
                  <a:schemeClr val="accent6"/>
                </a:solidFill>
              </a:rPr>
              <a:t>you</a:t>
            </a:r>
            <a:r>
              <a:rPr lang="en-US" sz="3300" dirty="0">
                <a:solidFill>
                  <a:schemeClr val="accent6"/>
                </a:solidFill>
              </a:rPr>
              <a:t> can eat sea urchin.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162883" y="1147856"/>
            <a:ext cx="37121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If: -</a:t>
            </a:r>
            <a:r>
              <a:rPr lang="en-GB" sz="33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</a:t>
            </a:r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たら  </a:t>
            </a:r>
            <a:r>
              <a:rPr lang="en-GB" altLang="ja-JP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(verbs)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56652" y="3869855"/>
            <a:ext cx="787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日本に行</a:t>
            </a:r>
            <a:r>
              <a:rPr lang="ja-JP" alt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ったら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ja-JP" alt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うにを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食べ</a:t>
            </a:r>
            <a:r>
              <a:rPr lang="ja-JP" alt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られ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ますか。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Nihon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ittara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masuka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56651" y="4954768"/>
            <a:ext cx="65455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00" dirty="0">
                <a:solidFill>
                  <a:schemeClr val="accent6"/>
                </a:solidFill>
              </a:rPr>
              <a:t>If</a:t>
            </a:r>
            <a:r>
              <a:rPr lang="en-US" sz="3300" dirty="0">
                <a:solidFill>
                  <a:schemeClr val="accent6"/>
                </a:solidFill>
              </a:rPr>
              <a:t> I go to Japan, can I eat sea urchin?</a:t>
            </a:r>
          </a:p>
        </p:txBody>
      </p:sp>
    </p:spTree>
    <p:extLst>
      <p:ext uri="{BB962C8B-B14F-4D97-AF65-F5344CB8AC3E}">
        <p14:creationId xmlns:p14="http://schemas.microsoft.com/office/powerpoint/2010/main" val="7731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162883" y="1147856"/>
            <a:ext cx="44018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If: -</a:t>
            </a:r>
            <a:r>
              <a:rPr lang="en-GB" sz="33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</a:t>
            </a:r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ja-JP" altLang="en-US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たら </a:t>
            </a:r>
            <a:r>
              <a:rPr lang="en-GB" altLang="ja-JP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(adjectives)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95397" y="1837397"/>
            <a:ext cx="89486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今日暑</a:t>
            </a:r>
            <a:r>
              <a:rPr lang="ja-JP" altLang="en-US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かったら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、アイスクリームを食べられますか。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Kyō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atsu</a:t>
            </a:r>
            <a:r>
              <a:rPr lang="en-GB" sz="3300" dirty="0" err="1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kattara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アイスクリーム</a:t>
            </a:r>
            <a:r>
              <a:rPr lang="en-GB" sz="3300" dirty="0">
                <a:solidFill>
                  <a:srgbClr val="0B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35043" y="3459550"/>
            <a:ext cx="60249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00" dirty="0">
                <a:solidFill>
                  <a:schemeClr val="accent6"/>
                </a:solidFill>
              </a:rPr>
              <a:t>If today’s hot</a:t>
            </a:r>
            <a:r>
              <a:rPr lang="en-US" sz="3300" dirty="0">
                <a:solidFill>
                  <a:schemeClr val="accent6"/>
                </a:solidFill>
              </a:rPr>
              <a:t>, can I eat ice cream?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235042" y="4036631"/>
            <a:ext cx="787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はい、食べ</a:t>
            </a:r>
            <a:r>
              <a:rPr lang="ja-JP" alt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られ</a:t>
            </a: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ます。</a:t>
            </a:r>
            <a:endParaRPr lang="en-GB" altLang="ja-JP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Hai, 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</a:t>
            </a: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</a:t>
            </a:r>
            <a:r>
              <a:rPr lang="en-GB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35043" y="5219779"/>
            <a:ext cx="24044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00" dirty="0">
                <a:solidFill>
                  <a:schemeClr val="accent6"/>
                </a:solidFill>
              </a:rPr>
              <a:t>Yes, you can!</a:t>
            </a:r>
            <a:endParaRPr lang="en-US" sz="33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876" y="3060626"/>
            <a:ext cx="2940124" cy="29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162883" y="1147856"/>
            <a:ext cx="25896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 Words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2449866" y="2672094"/>
            <a:ext cx="2976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yaki-</a:t>
            </a:r>
            <a:r>
              <a:rPr lang="en-GB" altLang="ja-JP" sz="4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GB" altLang="ja-JP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akana</a:t>
            </a:r>
            <a:endParaRPr lang="en-GB" altLang="ja-JP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966190" y="1834000"/>
            <a:ext cx="4542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yaki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 </a:t>
            </a:r>
            <a:r>
              <a:rPr lang="en-GB" altLang="ja-JP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sakana</a:t>
            </a:r>
            <a:endParaRPr lang="en-GB" altLang="ja-JP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97" y="3567890"/>
            <a:ext cx="3484454" cy="2322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55" y="158030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162883" y="1147856"/>
            <a:ext cx="25896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 Words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2449867" y="2598834"/>
            <a:ext cx="2850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roten-</a:t>
            </a:r>
            <a:r>
              <a:rPr lang="en-GB" altLang="ja-JP" sz="4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altLang="ja-JP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</a:t>
            </a:r>
            <a:endParaRPr lang="en-GB" altLang="ja-JP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966190" y="1834000"/>
            <a:ext cx="4542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roten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 </a:t>
            </a:r>
            <a:r>
              <a:rPr lang="en-GB" altLang="ja-JP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furo</a:t>
            </a:r>
            <a:endParaRPr lang="en-GB" altLang="ja-JP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21" y="3500988"/>
            <a:ext cx="3289035" cy="2414292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1308100"/>
            <a:ext cx="2543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162883" y="1147856"/>
            <a:ext cx="25896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 Words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16871" y="1834000"/>
            <a:ext cx="7767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time, when         </a:t>
            </a:r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</a:t>
            </a:r>
            <a:endParaRPr lang="en-GB" altLang="ja-JP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316871" y="2839630"/>
            <a:ext cx="7772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tokidoki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sometimes        </a:t>
            </a:r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時時</a:t>
            </a:r>
            <a:endParaRPr lang="en-GB" altLang="ja-JP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16871" y="3845260"/>
            <a:ext cx="7764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tokidoki</a:t>
            </a:r>
            <a:r>
              <a:rPr lang="en-GB" altLang="ja-JP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sometimes        </a:t>
            </a:r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</a:t>
            </a:r>
            <a:r>
              <a:rPr lang="ja-JP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々</a:t>
            </a:r>
            <a:endParaRPr lang="en-GB" altLang="ja-JP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668" y="5252882"/>
            <a:ext cx="24650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</a:rPr>
              <a:t>iteration mark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115414" y="4630168"/>
            <a:ext cx="85487" cy="647135"/>
          </a:xfrm>
          <a:prstGeom prst="straightConnector1">
            <a:avLst/>
          </a:prstGeom>
          <a:ln w="1270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87402" y="2867554"/>
            <a:ext cx="65594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latin typeface="Zapf Dingbats"/>
                <a:ea typeface="Zapf Dingbats"/>
                <a:cs typeface="Zapf Dingbats"/>
              </a:rPr>
              <a:t>✗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6002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162883" y="1147856"/>
            <a:ext cx="317234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 Practice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32" y="2394619"/>
            <a:ext cx="6404950" cy="397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42" y="623981"/>
            <a:ext cx="2840753" cy="11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9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818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Verbs: Potential 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38441"/>
              </p:ext>
            </p:extLst>
          </p:nvPr>
        </p:nvGraphicFramePr>
        <p:xfrm>
          <a:off x="792538" y="2021688"/>
          <a:ext cx="7466092" cy="442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Kaimasu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Kau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Sōji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shimasu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Sōji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suru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Kimasu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Okimasu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Okiru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Wake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Hanashimasu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Hanasu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Asobimasu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Asobu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90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818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Verbs: Potential 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40574"/>
              </p:ext>
            </p:extLst>
          </p:nvPr>
        </p:nvGraphicFramePr>
        <p:xfrm>
          <a:off x="792538" y="2021688"/>
          <a:ext cx="7466092" cy="442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Kaimasu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Kau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Kaemasu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Sōji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shimasu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Sōji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suru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Sōji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dekimasu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Kimasu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Kuru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Koraremasu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Okimasu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Okiru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Wake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Okiraremasu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Hanashimasu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Hanasu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Hanasemasu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10">
                <a:tc>
                  <a:txBody>
                    <a:bodyPr/>
                    <a:lstStyle/>
                    <a:p>
                      <a:r>
                        <a:rPr lang="en-GB" dirty="0" err="1"/>
                        <a:t>Asobimasu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Asobu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Asobemasu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8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83" y="1147856"/>
            <a:ext cx="35083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-</a:t>
            </a:r>
            <a:r>
              <a:rPr lang="en-GB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66" y="1994523"/>
            <a:ext cx="79557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 phrases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Doing….  (over a period of time)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Requests</a:t>
            </a:r>
          </a:p>
          <a:p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1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Sequence of Verbs: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3301351"/>
            <a:ext cx="6552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ate dinner and then did my homework 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12" y="4087525"/>
            <a:ext cx="549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夕食を食べ</a:t>
            </a:r>
            <a:r>
              <a:rPr lang="ja-JP" altLang="en-US" sz="3000">
                <a:solidFill>
                  <a:srgbClr val="FF0000"/>
                </a:solidFill>
              </a:rPr>
              <a:t>て</a:t>
            </a:r>
            <a:r>
              <a:rPr lang="en-GB" altLang="ja-JP" sz="3000" dirty="0"/>
              <a:t>, </a:t>
            </a:r>
            <a:r>
              <a:rPr lang="ja-JP" altLang="en-US" sz="3000"/>
              <a:t>宿題をしました</a:t>
            </a:r>
            <a:r>
              <a:rPr lang="ja-JP" altLang="en-US" sz="3000" dirty="0"/>
              <a:t>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13570" y="4925324"/>
            <a:ext cx="7158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Yūshoku</a:t>
            </a:r>
            <a:r>
              <a:rPr lang="en-GB" sz="3000" dirty="0"/>
              <a:t> wo </a:t>
            </a:r>
            <a:r>
              <a:rPr lang="en-GB" sz="3000" dirty="0" err="1"/>
              <a:t>tabe</a:t>
            </a:r>
            <a:r>
              <a:rPr lang="en-GB" sz="3000" dirty="0" err="1">
                <a:solidFill>
                  <a:srgbClr val="FF0000"/>
                </a:solidFill>
              </a:rPr>
              <a:t>te</a:t>
            </a:r>
            <a:r>
              <a:rPr lang="en-GB" sz="3000" dirty="0"/>
              <a:t>, </a:t>
            </a:r>
            <a:r>
              <a:rPr lang="en-GB" sz="3000" dirty="0" err="1"/>
              <a:t>shukudai</a:t>
            </a:r>
            <a:r>
              <a:rPr lang="en-GB" sz="3000" dirty="0"/>
              <a:t> wo </a:t>
            </a:r>
            <a:r>
              <a:rPr lang="en-GB" sz="3000" dirty="0" err="1"/>
              <a:t>shimashita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4" y="2619533"/>
            <a:ext cx="22008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For example: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42" y="915328"/>
            <a:ext cx="2220881" cy="22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Sequence of Verbs: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403083"/>
            <a:ext cx="7858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will buy a </a:t>
            </a:r>
            <a:r>
              <a:rPr lang="en-US" sz="3000" dirty="0"/>
              <a:t>magazine</a:t>
            </a:r>
            <a:r>
              <a:rPr lang="en-GB" sz="3000" dirty="0"/>
              <a:t> and then read it in the park.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44" y="3236992"/>
            <a:ext cx="55515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/>
              <a:t>雑誌 </a:t>
            </a:r>
            <a:r>
              <a:rPr lang="ja-JP" altLang="en-US" sz="3000" dirty="0">
                <a:solidFill>
                  <a:srgbClr val="0000FF"/>
                </a:solidFill>
              </a:rPr>
              <a:t>を </a:t>
            </a:r>
            <a:r>
              <a:rPr lang="ja-JP" altLang="en-US" sz="3000" dirty="0"/>
              <a:t>買っ</a:t>
            </a:r>
            <a:r>
              <a:rPr lang="ja-JP" altLang="en-US" sz="3000" dirty="0">
                <a:solidFill>
                  <a:srgbClr val="FF0000"/>
                </a:solidFill>
              </a:rPr>
              <a:t>て</a:t>
            </a:r>
            <a:r>
              <a:rPr lang="en-GB" altLang="ja-JP" sz="3000" dirty="0"/>
              <a:t>, </a:t>
            </a:r>
            <a:r>
              <a:rPr lang="ja-JP" altLang="en-US" sz="3000"/>
              <a:t>公園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で</a:t>
            </a:r>
            <a:r>
              <a:rPr lang="en-US" altLang="ja-JP" sz="3000" dirty="0"/>
              <a:t> </a:t>
            </a:r>
            <a:r>
              <a:rPr lang="ja-JP" altLang="en-US" sz="3000" dirty="0"/>
              <a:t>読みます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856" y="4119113"/>
            <a:ext cx="5789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Zasshi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000FF"/>
                </a:solidFill>
              </a:rPr>
              <a:t>wo</a:t>
            </a:r>
            <a:r>
              <a:rPr lang="en-GB" sz="3000" dirty="0"/>
              <a:t> </a:t>
            </a:r>
            <a:r>
              <a:rPr lang="en-GB" sz="3000" dirty="0" err="1"/>
              <a:t>kat</a:t>
            </a:r>
            <a:r>
              <a:rPr lang="en-GB" sz="3000" dirty="0" err="1">
                <a:solidFill>
                  <a:srgbClr val="FF0000"/>
                </a:solidFill>
              </a:rPr>
              <a:t>te</a:t>
            </a:r>
            <a:r>
              <a:rPr lang="en-GB" sz="3000" dirty="0"/>
              <a:t>, </a:t>
            </a:r>
            <a:r>
              <a:rPr lang="en-GB" sz="3000" dirty="0" err="1"/>
              <a:t>kōen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B02BE"/>
                </a:solidFill>
              </a:rPr>
              <a:t>de</a:t>
            </a:r>
            <a:r>
              <a:rPr lang="en-GB" sz="3000" dirty="0"/>
              <a:t> </a:t>
            </a:r>
            <a:r>
              <a:rPr lang="en-GB" sz="3000" dirty="0" err="1"/>
              <a:t>yomimasu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293" y="5404918"/>
            <a:ext cx="34317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/>
              <a:t>ざっし</a:t>
            </a:r>
            <a:r>
              <a:rPr lang="en-GB" altLang="ja-JP" sz="3600" dirty="0"/>
              <a:t>= magazine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216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Extended doing: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429881"/>
            <a:ext cx="34244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am studying maths.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12" y="3033454"/>
            <a:ext cx="549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数学 </a:t>
            </a:r>
            <a:r>
              <a:rPr lang="ja-JP" altLang="en-US" sz="3200" dirty="0"/>
              <a:t>を 勉強 </a:t>
            </a:r>
            <a:r>
              <a:rPr lang="ja-JP" altLang="en-US" sz="3000" dirty="0"/>
              <a:t>し</a:t>
            </a:r>
            <a:r>
              <a:rPr lang="ja-JP" altLang="en-US" sz="3000" dirty="0">
                <a:solidFill>
                  <a:srgbClr val="FF0000"/>
                </a:solidFill>
              </a:rPr>
              <a:t>て </a:t>
            </a:r>
            <a:r>
              <a:rPr lang="ja-JP" altLang="en-US" sz="3000" dirty="0"/>
              <a:t>います。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13570" y="3657327"/>
            <a:ext cx="52372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Sūgaku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B02BE"/>
                </a:solidFill>
              </a:rPr>
              <a:t>wo</a:t>
            </a:r>
            <a:r>
              <a:rPr lang="en-GB" sz="3000" dirty="0"/>
              <a:t> </a:t>
            </a:r>
            <a:r>
              <a:rPr lang="en-GB" sz="3000" dirty="0" err="1"/>
              <a:t>benkyō</a:t>
            </a:r>
            <a:r>
              <a:rPr lang="en-GB" sz="3000" dirty="0"/>
              <a:t> shi</a:t>
            </a:r>
            <a:r>
              <a:rPr lang="en-GB" sz="3000" dirty="0">
                <a:solidFill>
                  <a:srgbClr val="FF0000"/>
                </a:solidFill>
              </a:rPr>
              <a:t>te</a:t>
            </a:r>
            <a:r>
              <a:rPr lang="en-GB" sz="3000" dirty="0"/>
              <a:t> </a:t>
            </a:r>
            <a:r>
              <a:rPr lang="en-GB" sz="3000" dirty="0" err="1"/>
              <a:t>imasu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4" y="1895263"/>
            <a:ext cx="22008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For example: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298" y="4474453"/>
            <a:ext cx="48944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lived in Italy for fifteen years.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005" y="5078026"/>
            <a:ext cx="6667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/>
              <a:t>15</a:t>
            </a:r>
            <a:r>
              <a:rPr lang="ja-JP" altLang="en-US" sz="3000"/>
              <a:t>年間 イタリア </a:t>
            </a:r>
            <a:r>
              <a:rPr lang="ja-JP" altLang="en-US" sz="3000" dirty="0"/>
              <a:t>に 住んで いました。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2064" y="5701899"/>
            <a:ext cx="5863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Jūgonenkan</a:t>
            </a:r>
            <a:r>
              <a:rPr lang="en-GB" sz="3000" dirty="0"/>
              <a:t> </a:t>
            </a:r>
            <a:r>
              <a:rPr lang="en-GB" sz="3000" dirty="0" err="1"/>
              <a:t>Itaria</a:t>
            </a:r>
            <a:r>
              <a:rPr lang="en-GB" sz="3000" dirty="0"/>
              <a:t> </a:t>
            </a:r>
            <a:r>
              <a:rPr lang="en-GB" sz="3000" dirty="0" err="1">
                <a:solidFill>
                  <a:srgbClr val="0B02BE"/>
                </a:solidFill>
              </a:rPr>
              <a:t>ni</a:t>
            </a:r>
            <a:r>
              <a:rPr lang="en-GB" sz="3000" dirty="0"/>
              <a:t> </a:t>
            </a:r>
            <a:r>
              <a:rPr lang="en-GB" sz="3000" dirty="0" err="1"/>
              <a:t>sun</a:t>
            </a:r>
            <a:r>
              <a:rPr lang="en-GB" sz="3000" dirty="0" err="1">
                <a:solidFill>
                  <a:srgbClr val="FF0000"/>
                </a:solidFill>
              </a:rPr>
              <a:t>de</a:t>
            </a:r>
            <a:r>
              <a:rPr lang="en-GB" sz="3000" dirty="0"/>
              <a:t> </a:t>
            </a:r>
            <a:r>
              <a:rPr lang="en-GB" sz="3000" dirty="0" err="1"/>
              <a:t>imashita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B90B4-2369-E340-BE49-91A6FF96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573" y="1285499"/>
            <a:ext cx="2514293" cy="22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6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Please do: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429881"/>
            <a:ext cx="4062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Please drink some water.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12" y="3033454"/>
            <a:ext cx="549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お水 を </a:t>
            </a:r>
            <a:r>
              <a:rPr lang="ja-JP" altLang="en-US" sz="3000"/>
              <a:t>飲ん</a:t>
            </a:r>
            <a:r>
              <a:rPr lang="ja-JP" altLang="en-US" sz="3000">
                <a:solidFill>
                  <a:srgbClr val="FF0000"/>
                </a:solidFill>
              </a:rPr>
              <a:t>で </a:t>
            </a:r>
            <a:r>
              <a:rPr lang="ja-JP" altLang="en-US" sz="3000" dirty="0"/>
              <a:t>下さい。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13570" y="3657327"/>
            <a:ext cx="43197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O-</a:t>
            </a:r>
            <a:r>
              <a:rPr lang="en-GB" sz="3000" dirty="0" err="1"/>
              <a:t>mizu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B02BE"/>
                </a:solidFill>
              </a:rPr>
              <a:t>wo</a:t>
            </a:r>
            <a:r>
              <a:rPr lang="en-GB" sz="3000" dirty="0"/>
              <a:t> </a:t>
            </a:r>
            <a:r>
              <a:rPr lang="en-GB" sz="3000" dirty="0" err="1"/>
              <a:t>non</a:t>
            </a:r>
            <a:r>
              <a:rPr lang="en-GB" sz="3000" dirty="0" err="1">
                <a:solidFill>
                  <a:srgbClr val="FF0000"/>
                </a:solidFill>
              </a:rPr>
              <a:t>de</a:t>
            </a:r>
            <a:r>
              <a:rPr lang="en-GB" sz="3000" dirty="0"/>
              <a:t> </a:t>
            </a:r>
            <a:r>
              <a:rPr lang="en-GB" sz="3000" dirty="0" err="1"/>
              <a:t>kudasai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4" y="1895263"/>
            <a:ext cx="22008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For example: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19585-358C-6B41-9D7A-2BF086DA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12" y="1895263"/>
            <a:ext cx="3091382" cy="4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4295</TotalTime>
  <Words>671</Words>
  <Application>Microsoft Macintosh PowerPoint</Application>
  <PresentationFormat>On-screen Show (4:3)</PresentationFormat>
  <Paragraphs>182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Zapf Dingbats</vt:lpstr>
      <vt:lpstr>Arial</vt:lpstr>
      <vt:lpstr>Calibri</vt:lpstr>
      <vt:lpstr>Calibri Light</vt:lpstr>
      <vt:lpstr>Times New Roman</vt:lpstr>
      <vt:lpstr>Office Theme</vt:lpstr>
      <vt:lpstr>PowerPoint Presentation</vt:lpstr>
      <vt:lpstr>Today’s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382</cp:revision>
  <dcterms:created xsi:type="dcterms:W3CDTF">2016-02-15T22:07:21Z</dcterms:created>
  <dcterms:modified xsi:type="dcterms:W3CDTF">2019-05-22T22:41:07Z</dcterms:modified>
</cp:coreProperties>
</file>