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334" r:id="rId2"/>
    <p:sldId id="356" r:id="rId3"/>
    <p:sldId id="312" r:id="rId4"/>
    <p:sldId id="313" r:id="rId5"/>
    <p:sldId id="314" r:id="rId6"/>
    <p:sldId id="325" r:id="rId7"/>
    <p:sldId id="370" r:id="rId8"/>
    <p:sldId id="374" r:id="rId9"/>
    <p:sldId id="371" r:id="rId10"/>
    <p:sldId id="372" r:id="rId11"/>
    <p:sldId id="373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1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3/28/2019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202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6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4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28/03/2019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8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24" y="0"/>
            <a:ext cx="10287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231629" y="5265613"/>
            <a:ext cx="3114991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Beginners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15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AABE299-A38B-D04E-AB76-F9FD63080471}"/>
              </a:ext>
            </a:extLst>
          </p:cNvPr>
          <p:cNvGrpSpPr/>
          <p:nvPr/>
        </p:nvGrpSpPr>
        <p:grpSpPr>
          <a:xfrm>
            <a:off x="5691562" y="5339904"/>
            <a:ext cx="3789968" cy="1289353"/>
            <a:chOff x="347134" y="0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13D870A-B27C-4819-A6FB-F065D34E81C9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6E61C7C-5A59-EB44-9F1F-F09F24BE181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xmlns="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xmlns="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613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Which particle?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3"/>
            <a:ext cx="5149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Where will you play on Sunday?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804" y="2813344"/>
            <a:ext cx="6016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FF0000"/>
                </a:solidFill>
              </a:rPr>
              <a:t>Nichiyōbi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doko</a:t>
            </a:r>
            <a:r>
              <a:rPr lang="en-GB" sz="3000" dirty="0">
                <a:solidFill>
                  <a:srgbClr val="FF0000"/>
                </a:solidFill>
              </a:rPr>
              <a:t>__ </a:t>
            </a:r>
            <a:r>
              <a:rPr lang="en-GB" sz="3000" dirty="0" err="1">
                <a:solidFill>
                  <a:srgbClr val="FF0000"/>
                </a:solidFill>
              </a:rPr>
              <a:t>asobimasu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 err="1">
                <a:solidFill>
                  <a:srgbClr val="FF0000"/>
                </a:solidFill>
              </a:rPr>
              <a:t>ka</a:t>
            </a:r>
            <a:r>
              <a:rPr lang="en-GB" sz="3000" dirty="0">
                <a:solidFill>
                  <a:srgbClr val="FF0000"/>
                </a:solidFill>
              </a:rPr>
              <a:t>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6" y="4023694"/>
            <a:ext cx="5920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Tim will write his name with a brush.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806" y="4823565"/>
            <a:ext cx="6040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Tim  __ </a:t>
            </a:r>
            <a:r>
              <a:rPr lang="en-GB" sz="3000" dirty="0" err="1">
                <a:solidFill>
                  <a:srgbClr val="FF0000"/>
                </a:solidFill>
              </a:rPr>
              <a:t>fude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namae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kakimasu</a:t>
            </a:r>
            <a:r>
              <a:rPr lang="en-GB" sz="3000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23" y="5393106"/>
            <a:ext cx="2371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076325"/>
            <a:ext cx="88677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3789" y="1253994"/>
            <a:ext cx="6186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Connections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19" y="1928813"/>
            <a:ext cx="6684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altLang="ja-JP" sz="3000" dirty="0"/>
              <a:t>We’ve looked at constructing sentences</a:t>
            </a:r>
          </a:p>
          <a:p>
            <a:pPr marL="428625" indent="-428625">
              <a:buFont typeface="Arial"/>
              <a:buChar char="•"/>
            </a:pPr>
            <a:r>
              <a:rPr lang="en-GB" altLang="ja-JP" sz="3000" dirty="0"/>
              <a:t>We’ve learned the names for objects and adjectives</a:t>
            </a:r>
          </a:p>
          <a:p>
            <a:pPr marL="428625" indent="-428625">
              <a:buFont typeface="Arial"/>
              <a:buChar char="•"/>
            </a:pPr>
            <a:r>
              <a:rPr lang="en-GB" altLang="ja-JP" sz="3000" dirty="0">
                <a:solidFill>
                  <a:srgbClr val="FF0000"/>
                </a:solidFill>
              </a:rPr>
              <a:t>Taking the next step involves being able to combine phrases and ideas</a:t>
            </a:r>
            <a:r>
              <a:rPr lang="en-US" altLang="ja-JP" sz="3000" dirty="0">
                <a:solidFill>
                  <a:srgbClr val="FF0000"/>
                </a:solidFill>
              </a:rPr>
              <a:t>	 </a:t>
            </a:r>
            <a:endParaRPr lang="en-US" sz="3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Objects: …and…</a:t>
            </a:r>
            <a:r>
              <a:rPr lang="en-GB" altLang="ja-JP" sz="3600" b="1" dirty="0"/>
              <a:t>               </a:t>
            </a:r>
            <a:r>
              <a:rPr lang="ja-JP" altLang="en-US" sz="3600" b="1" dirty="0">
                <a:solidFill>
                  <a:srgbClr val="FF0000"/>
                </a:solidFill>
              </a:rPr>
              <a:t>と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387" y="2659057"/>
            <a:ext cx="54854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/>
              <a:t>I bought some paper </a:t>
            </a:r>
            <a:r>
              <a:rPr lang="en-GB" altLang="ja-JP" sz="3000" u="sng" dirty="0"/>
              <a:t>and</a:t>
            </a:r>
            <a:r>
              <a:rPr lang="en-GB" altLang="ja-JP" sz="3000" dirty="0"/>
              <a:t> a pencil.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387" y="3558376"/>
            <a:ext cx="5246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</a:rPr>
              <a:t>私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は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00"/>
                </a:solidFill>
              </a:rPr>
              <a:t>紙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と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00"/>
                </a:solidFill>
              </a:rPr>
              <a:t>鉛筆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を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00"/>
                </a:solidFill>
              </a:rPr>
              <a:t>買いました。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387" y="4457695"/>
            <a:ext cx="6914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 err="1"/>
              <a:t>Watashi</a:t>
            </a:r>
            <a:r>
              <a:rPr lang="en-GB" altLang="ja-JP" sz="3000" dirty="0"/>
              <a:t> </a:t>
            </a:r>
            <a:r>
              <a:rPr lang="en-GB" altLang="ja-JP" sz="3000" dirty="0" err="1">
                <a:solidFill>
                  <a:srgbClr val="0000FF"/>
                </a:solidFill>
              </a:rPr>
              <a:t>wa</a:t>
            </a:r>
            <a:r>
              <a:rPr lang="en-GB" altLang="ja-JP" sz="3000" dirty="0"/>
              <a:t> kami </a:t>
            </a:r>
            <a:r>
              <a:rPr lang="en-GB" altLang="ja-JP" sz="3000" dirty="0">
                <a:solidFill>
                  <a:srgbClr val="FF0000"/>
                </a:solidFill>
              </a:rPr>
              <a:t>to</a:t>
            </a:r>
            <a:r>
              <a:rPr lang="en-GB" altLang="ja-JP" sz="3000" dirty="0"/>
              <a:t> </a:t>
            </a:r>
            <a:r>
              <a:rPr lang="en-GB" altLang="ja-JP" sz="3000" dirty="0" err="1"/>
              <a:t>enpitsu</a:t>
            </a:r>
            <a:r>
              <a:rPr lang="en-GB" altLang="ja-JP" sz="3000" dirty="0"/>
              <a:t> </a:t>
            </a:r>
            <a:r>
              <a:rPr lang="en-GB" altLang="ja-JP" sz="3000" dirty="0" err="1">
                <a:solidFill>
                  <a:srgbClr val="0000FF"/>
                </a:solidFill>
              </a:rPr>
              <a:t>wo</a:t>
            </a:r>
            <a:r>
              <a:rPr lang="en-GB" altLang="ja-JP" sz="3000" dirty="0"/>
              <a:t> </a:t>
            </a:r>
            <a:r>
              <a:rPr lang="en-GB" altLang="ja-JP" sz="3000" dirty="0" err="1"/>
              <a:t>kaimashita</a:t>
            </a:r>
            <a:r>
              <a:rPr lang="en-US" altLang="ja-JP" sz="3000" dirty="0"/>
              <a:t>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1" y="2150197"/>
            <a:ext cx="2296583" cy="17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Adjectives: …and…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387" y="2659057"/>
            <a:ext cx="44410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The apple is red and sweet.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387" y="3558376"/>
            <a:ext cx="4935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</a:rPr>
              <a:t>りんご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は</a:t>
            </a:r>
            <a:r>
              <a:rPr lang="en-US" altLang="ja-JP" sz="3000" dirty="0">
                <a:solidFill>
                  <a:srgbClr val="000000"/>
                </a:solidFill>
              </a:rPr>
              <a:t> </a:t>
            </a:r>
            <a:r>
              <a:rPr lang="ja-JP" altLang="en-US" sz="3000" dirty="0">
                <a:solidFill>
                  <a:srgbClr val="000000"/>
                </a:solidFill>
              </a:rPr>
              <a:t>赤</a:t>
            </a:r>
            <a:r>
              <a:rPr lang="ja-JP" altLang="en-US" sz="3000" dirty="0">
                <a:solidFill>
                  <a:srgbClr val="FF0000"/>
                </a:solidFill>
              </a:rPr>
              <a:t>くて</a:t>
            </a:r>
            <a:r>
              <a:rPr lang="ja-JP" altLang="en-US" sz="3000" dirty="0">
                <a:solidFill>
                  <a:srgbClr val="000000"/>
                </a:solidFill>
              </a:rPr>
              <a:t>　甘い　です。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387" y="4457695"/>
            <a:ext cx="469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 err="1"/>
              <a:t>Ringo</a:t>
            </a:r>
            <a:r>
              <a:rPr lang="en-GB" altLang="ja-JP" sz="3000" dirty="0"/>
              <a:t> </a:t>
            </a:r>
            <a:r>
              <a:rPr lang="en-GB" altLang="ja-JP" sz="3000" dirty="0" err="1">
                <a:solidFill>
                  <a:srgbClr val="0000FF"/>
                </a:solidFill>
              </a:rPr>
              <a:t>wa</a:t>
            </a:r>
            <a:r>
              <a:rPr lang="en-GB" altLang="ja-JP" sz="3000" dirty="0"/>
              <a:t> </a:t>
            </a:r>
            <a:r>
              <a:rPr lang="en-GB" altLang="ja-JP" sz="3000" dirty="0" err="1"/>
              <a:t>aka</a:t>
            </a:r>
            <a:r>
              <a:rPr lang="en-GB" altLang="ja-JP" sz="3000" dirty="0" err="1">
                <a:solidFill>
                  <a:srgbClr val="FF0000"/>
                </a:solidFill>
              </a:rPr>
              <a:t>kute</a:t>
            </a:r>
            <a:r>
              <a:rPr lang="en-GB" altLang="ja-JP" sz="3000" dirty="0"/>
              <a:t> </a:t>
            </a:r>
            <a:r>
              <a:rPr lang="en-GB" altLang="ja-JP" sz="3000" dirty="0" err="1"/>
              <a:t>amai</a:t>
            </a:r>
            <a:r>
              <a:rPr lang="en-GB" altLang="ja-JP" sz="3000" dirty="0"/>
              <a:t> </a:t>
            </a:r>
            <a:r>
              <a:rPr lang="en-GB" altLang="ja-JP" sz="3000" dirty="0" err="1"/>
              <a:t>desu</a:t>
            </a:r>
            <a:r>
              <a:rPr lang="en-US" altLang="ja-JP" sz="3000" dirty="0"/>
              <a:t>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33" y="2645833"/>
            <a:ext cx="2326217" cy="23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Adjectives: …and…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3"/>
            <a:ext cx="487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0000FF"/>
                </a:solidFill>
              </a:rPr>
              <a:t>-</a:t>
            </a:r>
            <a:r>
              <a:rPr lang="en-GB" sz="3000" b="1" dirty="0" err="1">
                <a:solidFill>
                  <a:srgbClr val="0000FF"/>
                </a:solidFill>
              </a:rPr>
              <a:t>i</a:t>
            </a:r>
            <a:r>
              <a:rPr lang="en-GB" sz="3000" b="1" dirty="0">
                <a:solidFill>
                  <a:srgbClr val="0000FF"/>
                </a:solidFill>
              </a:rPr>
              <a:t> adjectives: </a:t>
            </a:r>
            <a:r>
              <a:rPr lang="en-GB" sz="3000" b="1" dirty="0"/>
              <a:t>        </a:t>
            </a:r>
            <a:r>
              <a:rPr lang="en-GB" sz="3000" dirty="0"/>
              <a:t>-</a:t>
            </a:r>
            <a:r>
              <a:rPr lang="en-GB" sz="3000" dirty="0" err="1"/>
              <a:t>i</a:t>
            </a:r>
            <a:r>
              <a:rPr lang="en-GB" sz="3000" dirty="0"/>
              <a:t>   </a:t>
            </a:r>
            <a:r>
              <a:rPr lang="en-GB" sz="3000" dirty="0">
                <a:sym typeface="Wingdings"/>
              </a:rPr>
              <a:t>   -</a:t>
            </a:r>
            <a:r>
              <a:rPr lang="en-GB" sz="3000" dirty="0" err="1">
                <a:solidFill>
                  <a:srgbClr val="FF0000"/>
                </a:solidFill>
                <a:sym typeface="Wingdings"/>
              </a:rPr>
              <a:t>kute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88" y="2678102"/>
            <a:ext cx="3834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e.g. </a:t>
            </a:r>
            <a:r>
              <a:rPr lang="en-GB" sz="3000" dirty="0" err="1"/>
              <a:t>takai</a:t>
            </a:r>
            <a:r>
              <a:rPr lang="en-GB" sz="3000" dirty="0"/>
              <a:t>   </a:t>
            </a:r>
            <a:r>
              <a:rPr lang="en-GB" sz="3000" dirty="0">
                <a:sym typeface="Wingdings"/>
              </a:rPr>
              <a:t>   </a:t>
            </a:r>
            <a:r>
              <a:rPr lang="en-GB" sz="3000" dirty="0" err="1">
                <a:sym typeface="Wingdings"/>
              </a:rPr>
              <a:t>taka</a:t>
            </a:r>
            <a:r>
              <a:rPr lang="en-GB" sz="3000" dirty="0" err="1">
                <a:solidFill>
                  <a:srgbClr val="FF0000"/>
                </a:solidFill>
                <a:sym typeface="Wingdings"/>
              </a:rPr>
              <a:t>kute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88" y="3524762"/>
            <a:ext cx="4339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0000FF"/>
                </a:solidFill>
              </a:rPr>
              <a:t>-</a:t>
            </a:r>
            <a:r>
              <a:rPr lang="en-GB" sz="3000" b="1" dirty="0" err="1">
                <a:solidFill>
                  <a:srgbClr val="0000FF"/>
                </a:solidFill>
              </a:rPr>
              <a:t>na</a:t>
            </a:r>
            <a:r>
              <a:rPr lang="en-GB" sz="3000" b="1" dirty="0">
                <a:solidFill>
                  <a:srgbClr val="0000FF"/>
                </a:solidFill>
              </a:rPr>
              <a:t> adjectives:         </a:t>
            </a:r>
            <a:r>
              <a:rPr lang="en-GB" sz="3000" dirty="0"/>
              <a:t>add </a:t>
            </a:r>
            <a:r>
              <a:rPr lang="en-GB" sz="3000" dirty="0">
                <a:solidFill>
                  <a:srgbClr val="FF0000"/>
                </a:solidFill>
                <a:sym typeface="Wingdings"/>
              </a:rPr>
              <a:t>de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73" y="4189391"/>
            <a:ext cx="3560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e.g. </a:t>
            </a:r>
            <a:r>
              <a:rPr lang="en-GB" sz="3000" dirty="0" err="1"/>
              <a:t>kirei</a:t>
            </a:r>
            <a:r>
              <a:rPr lang="en-GB" sz="3000" dirty="0"/>
              <a:t>   </a:t>
            </a:r>
            <a:r>
              <a:rPr lang="en-GB" sz="3000" dirty="0">
                <a:sym typeface="Wingdings"/>
              </a:rPr>
              <a:t>   </a:t>
            </a:r>
            <a:r>
              <a:rPr lang="en-GB" sz="3000" dirty="0" err="1">
                <a:sym typeface="Wingdings"/>
              </a:rPr>
              <a:t>kirei</a:t>
            </a:r>
            <a:r>
              <a:rPr lang="en-GB" sz="3000" dirty="0">
                <a:sym typeface="Wingdings"/>
              </a:rPr>
              <a:t> </a:t>
            </a:r>
            <a:r>
              <a:rPr lang="en-GB" sz="3000" dirty="0">
                <a:solidFill>
                  <a:srgbClr val="FF0000"/>
                </a:solidFill>
                <a:sym typeface="Wingdings"/>
              </a:rPr>
              <a:t>de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542" y="5325177"/>
            <a:ext cx="755476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dirty="0"/>
              <a:t>Note: this is for all but the last adjective in a list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Adjectives: …and…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3"/>
            <a:ext cx="2200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For example: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219" y="2772631"/>
            <a:ext cx="5527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My desk is large, sturdy and clean.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88" y="3524762"/>
            <a:ext cx="6885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私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の</a:t>
            </a:r>
            <a:r>
              <a:rPr lang="en-US" altLang="ja-JP" sz="3000" dirty="0"/>
              <a:t> </a:t>
            </a:r>
            <a:r>
              <a:rPr lang="ja-JP" altLang="en-US" sz="3000" dirty="0"/>
              <a:t>机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は</a:t>
            </a:r>
            <a:r>
              <a:rPr lang="en-US" altLang="ja-JP" sz="3000" dirty="0"/>
              <a:t> </a:t>
            </a:r>
            <a:r>
              <a:rPr lang="ja-JP" altLang="en-US" sz="3000" dirty="0"/>
              <a:t>大き</a:t>
            </a:r>
            <a:r>
              <a:rPr lang="ja-JP" altLang="en-US" sz="3000" dirty="0">
                <a:solidFill>
                  <a:srgbClr val="FF0000"/>
                </a:solidFill>
              </a:rPr>
              <a:t>くて</a:t>
            </a:r>
            <a:r>
              <a:rPr lang="en-GB" altLang="ja-JP" sz="3000" dirty="0"/>
              <a:t>,</a:t>
            </a:r>
            <a:r>
              <a:rPr lang="en-US" altLang="ja-JP" sz="3000" dirty="0"/>
              <a:t> </a:t>
            </a:r>
            <a:r>
              <a:rPr lang="ja-JP" altLang="en-US" sz="3000" dirty="0"/>
              <a:t>丈夫</a:t>
            </a:r>
            <a:r>
              <a:rPr lang="ja-JP" altLang="en-US" sz="3000" dirty="0">
                <a:solidFill>
                  <a:srgbClr val="FF0000"/>
                </a:solidFill>
              </a:rPr>
              <a:t>で</a:t>
            </a:r>
            <a:r>
              <a:rPr lang="en-GB" altLang="ja-JP" sz="3000" dirty="0"/>
              <a:t>, </a:t>
            </a:r>
            <a:r>
              <a:rPr lang="ja-JP" altLang="en-US" sz="3000" dirty="0"/>
              <a:t>きれいです。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35219" y="4330087"/>
            <a:ext cx="6391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Watashi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000FF"/>
                </a:solidFill>
              </a:rPr>
              <a:t>no</a:t>
            </a:r>
            <a:r>
              <a:rPr lang="en-GB" sz="3000" dirty="0"/>
              <a:t> </a:t>
            </a:r>
            <a:r>
              <a:rPr lang="en-GB" sz="3000" dirty="0" err="1"/>
              <a:t>tsukue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wa</a:t>
            </a:r>
            <a:r>
              <a:rPr lang="en-GB" sz="3000" dirty="0"/>
              <a:t> </a:t>
            </a:r>
            <a:r>
              <a:rPr lang="en-GB" sz="3000" dirty="0" err="1"/>
              <a:t>ōki</a:t>
            </a:r>
            <a:r>
              <a:rPr lang="en-GB" sz="3000" dirty="0" err="1">
                <a:solidFill>
                  <a:srgbClr val="FF0000"/>
                </a:solidFill>
              </a:rPr>
              <a:t>kute</a:t>
            </a:r>
            <a:r>
              <a:rPr lang="en-GB" sz="3000" dirty="0"/>
              <a:t>, </a:t>
            </a:r>
            <a:r>
              <a:rPr lang="en-GB" sz="3000" dirty="0" err="1"/>
              <a:t>jōbu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FF0000"/>
                </a:solidFill>
              </a:rPr>
              <a:t>de</a:t>
            </a:r>
            <a:r>
              <a:rPr lang="en-GB" sz="3000" dirty="0"/>
              <a:t>, </a:t>
            </a:r>
          </a:p>
          <a:p>
            <a:r>
              <a:rPr lang="en-GB" sz="3000" dirty="0" err="1"/>
              <a:t>kirei</a:t>
            </a:r>
            <a:r>
              <a:rPr lang="en-GB" sz="3000" dirty="0"/>
              <a:t> </a:t>
            </a:r>
            <a:r>
              <a:rPr lang="en-GB" sz="3000" dirty="0" err="1"/>
              <a:t>desu</a:t>
            </a:r>
            <a:r>
              <a:rPr lang="en-GB" sz="3000" dirty="0"/>
              <a:t>.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Adjectives: Your Turn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88" y="2081134"/>
            <a:ext cx="512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That cat is young and energetic.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88" y="4356532"/>
            <a:ext cx="4924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その 猫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は</a:t>
            </a:r>
            <a:r>
              <a:rPr lang="en-US" altLang="ja-JP" sz="3000" dirty="0">
                <a:solidFill>
                  <a:srgbClr val="0000FF"/>
                </a:solidFill>
              </a:rPr>
              <a:t> </a:t>
            </a:r>
            <a:r>
              <a:rPr lang="ja-JP" altLang="en-US" sz="3000" dirty="0"/>
              <a:t>若</a:t>
            </a:r>
            <a:r>
              <a:rPr lang="ja-JP" altLang="en-US" sz="3000" dirty="0">
                <a:solidFill>
                  <a:srgbClr val="FF0000"/>
                </a:solidFill>
              </a:rPr>
              <a:t>くて</a:t>
            </a:r>
            <a:r>
              <a:rPr lang="en-GB" altLang="ja-JP" sz="3000" dirty="0"/>
              <a:t>,</a:t>
            </a:r>
            <a:r>
              <a:rPr lang="en-US" altLang="ja-JP" sz="3000" dirty="0"/>
              <a:t> </a:t>
            </a:r>
            <a:r>
              <a:rPr lang="ja-JP" altLang="en-US" sz="3000" dirty="0"/>
              <a:t>元気</a:t>
            </a:r>
            <a:r>
              <a:rPr lang="en-US" altLang="ja-JP" sz="3000" dirty="0"/>
              <a:t> </a:t>
            </a:r>
            <a:r>
              <a:rPr lang="ja-JP" altLang="en-US" sz="3000" dirty="0"/>
              <a:t>です。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35219" y="3669608"/>
            <a:ext cx="59712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Sono</a:t>
            </a:r>
            <a:r>
              <a:rPr lang="en-GB" sz="3000" dirty="0"/>
              <a:t> </a:t>
            </a:r>
            <a:r>
              <a:rPr lang="en-GB" sz="3000" dirty="0" err="1"/>
              <a:t>neko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wa</a:t>
            </a:r>
            <a:r>
              <a:rPr lang="en-GB" sz="3000" dirty="0"/>
              <a:t> </a:t>
            </a:r>
            <a:r>
              <a:rPr lang="en-GB" sz="3000" dirty="0" err="1"/>
              <a:t>waka</a:t>
            </a:r>
            <a:r>
              <a:rPr lang="en-GB" sz="3000" dirty="0" err="1">
                <a:solidFill>
                  <a:srgbClr val="FF0000"/>
                </a:solidFill>
              </a:rPr>
              <a:t>kute</a:t>
            </a:r>
            <a:r>
              <a:rPr lang="en-GB" sz="3000" dirty="0"/>
              <a:t>, </a:t>
            </a:r>
            <a:r>
              <a:rPr lang="en-GB" sz="3000" dirty="0" err="1"/>
              <a:t>genki</a:t>
            </a:r>
            <a:r>
              <a:rPr lang="en-GB" sz="3000" dirty="0"/>
              <a:t> </a:t>
            </a:r>
            <a:r>
              <a:rPr lang="en-GB" sz="3000" dirty="0" err="1"/>
              <a:t>desu</a:t>
            </a:r>
            <a:r>
              <a:rPr lang="en-GB" sz="3000" dirty="0"/>
              <a:t>.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519" y="2926658"/>
            <a:ext cx="7046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/>
              <a:t>Young: </a:t>
            </a:r>
            <a:r>
              <a:rPr lang="en-GB" altLang="ja-JP" sz="3000" dirty="0" err="1"/>
              <a:t>wakai</a:t>
            </a:r>
            <a:r>
              <a:rPr lang="en-GB" altLang="ja-JP" sz="3000" dirty="0"/>
              <a:t>                  Energetic: </a:t>
            </a:r>
            <a:r>
              <a:rPr lang="en-GB" altLang="ja-JP" sz="3000" dirty="0" err="1"/>
              <a:t>genki</a:t>
            </a:r>
            <a:r>
              <a:rPr lang="en-GB" altLang="ja-JP" sz="3000" dirty="0"/>
              <a:t>  (</a:t>
            </a:r>
            <a:r>
              <a:rPr lang="en-GB" altLang="ja-JP" sz="3000" dirty="0" err="1"/>
              <a:t>na</a:t>
            </a:r>
            <a:r>
              <a:rPr lang="en-GB" altLang="ja-JP" sz="3000" dirty="0"/>
              <a:t>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6703" y="4786111"/>
            <a:ext cx="26701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What about the reverse order?</a:t>
            </a:r>
          </a:p>
        </p:txBody>
      </p:sp>
    </p:spTree>
    <p:extLst>
      <p:ext uri="{BB962C8B-B14F-4D97-AF65-F5344CB8AC3E}">
        <p14:creationId xmlns:p14="http://schemas.microsoft.com/office/powerpoint/2010/main" val="329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Two Adjectives: Your Turn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88" y="1954135"/>
            <a:ext cx="5562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Kobe beef is famous and delicious.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88" y="4229533"/>
            <a:ext cx="6470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神戸ビーフ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は</a:t>
            </a:r>
            <a:r>
              <a:rPr lang="en-US" altLang="ja-JP" sz="3000" dirty="0"/>
              <a:t> </a:t>
            </a:r>
            <a:r>
              <a:rPr lang="ja-JP" altLang="en-US" sz="3000" dirty="0"/>
              <a:t>有名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で</a:t>
            </a:r>
            <a:r>
              <a:rPr lang="ja-JP" altLang="en-US" sz="3000" dirty="0"/>
              <a:t>、美味しい</a:t>
            </a:r>
            <a:r>
              <a:rPr lang="en-US" altLang="ja-JP" sz="3000" dirty="0"/>
              <a:t> </a:t>
            </a:r>
            <a:r>
              <a:rPr lang="ja-JP" altLang="en-US" sz="3000" dirty="0"/>
              <a:t>です。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35219" y="3542609"/>
            <a:ext cx="59634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Kōbe</a:t>
            </a:r>
            <a:r>
              <a:rPr lang="en-GB" sz="3000" dirty="0"/>
              <a:t> </a:t>
            </a:r>
            <a:r>
              <a:rPr lang="en-GB" sz="3000" dirty="0" err="1"/>
              <a:t>bīfu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wa</a:t>
            </a:r>
            <a:r>
              <a:rPr lang="en-GB" sz="3000" dirty="0"/>
              <a:t> </a:t>
            </a:r>
            <a:r>
              <a:rPr lang="en-GB" sz="3000" dirty="0" err="1"/>
              <a:t>y</a:t>
            </a:r>
            <a:r>
              <a:rPr lang="en-GB" altLang="ja-JP" sz="3000" dirty="0" err="1"/>
              <a:t>ū</a:t>
            </a:r>
            <a:r>
              <a:rPr lang="en-GB" sz="3000" dirty="0" err="1"/>
              <a:t>mei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FF0000"/>
                </a:solidFill>
              </a:rPr>
              <a:t>de</a:t>
            </a:r>
            <a:r>
              <a:rPr lang="en-GB" sz="3000" dirty="0"/>
              <a:t>, </a:t>
            </a:r>
            <a:r>
              <a:rPr lang="en-GB" sz="3000" dirty="0" err="1"/>
              <a:t>oishii</a:t>
            </a:r>
            <a:r>
              <a:rPr lang="en-GB" sz="3000" dirty="0"/>
              <a:t> </a:t>
            </a:r>
            <a:r>
              <a:rPr lang="en-GB" sz="3000" dirty="0" err="1"/>
              <a:t>desu</a:t>
            </a:r>
            <a:r>
              <a:rPr lang="en-GB" sz="3000" dirty="0"/>
              <a:t>.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36" y="2799659"/>
            <a:ext cx="6919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/>
              <a:t>Famous: </a:t>
            </a:r>
            <a:r>
              <a:rPr lang="en-GB" altLang="ja-JP" sz="3000" dirty="0" err="1"/>
              <a:t>yūmei</a:t>
            </a:r>
            <a:r>
              <a:rPr lang="en-GB" altLang="ja-JP" sz="3000" dirty="0"/>
              <a:t> (</a:t>
            </a:r>
            <a:r>
              <a:rPr lang="en-GB" altLang="ja-JP" sz="3000" dirty="0" err="1"/>
              <a:t>na</a:t>
            </a:r>
            <a:r>
              <a:rPr lang="en-GB" altLang="ja-JP" sz="3000" dirty="0"/>
              <a:t>)            Delicious: </a:t>
            </a:r>
            <a:r>
              <a:rPr lang="en-GB" altLang="ja-JP" sz="3000" dirty="0" err="1"/>
              <a:t>oishii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7453" y="4955442"/>
            <a:ext cx="267013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What about the reverse order?</a:t>
            </a:r>
          </a:p>
        </p:txBody>
      </p:sp>
    </p:spTree>
    <p:extLst>
      <p:ext uri="{BB962C8B-B14F-4D97-AF65-F5344CB8AC3E}">
        <p14:creationId xmlns:p14="http://schemas.microsoft.com/office/powerpoint/2010/main" val="35944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3"/>
            <a:ext cx="59736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went to the library and read a book.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12" y="3189258"/>
            <a:ext cx="6001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図書館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に</a:t>
            </a:r>
            <a:r>
              <a:rPr lang="en-US" altLang="ja-JP" sz="3000" dirty="0"/>
              <a:t> </a:t>
            </a:r>
            <a:r>
              <a:rPr lang="ja-JP" altLang="en-US" sz="3000" dirty="0"/>
              <a:t>行っ</a:t>
            </a:r>
            <a:r>
              <a:rPr lang="ja-JP" altLang="en-US" sz="3000" dirty="0">
                <a:solidFill>
                  <a:srgbClr val="FF0000"/>
                </a:solidFill>
              </a:rPr>
              <a:t>て</a:t>
            </a:r>
            <a:r>
              <a:rPr lang="en-GB" altLang="ja-JP" sz="3000" dirty="0"/>
              <a:t>,</a:t>
            </a:r>
            <a:r>
              <a:rPr lang="en-US" altLang="ja-JP" sz="3000" dirty="0"/>
              <a:t> </a:t>
            </a:r>
            <a:r>
              <a:rPr lang="ja-JP" altLang="en-US" sz="3000" dirty="0"/>
              <a:t>本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を</a:t>
            </a:r>
            <a:r>
              <a:rPr lang="en-US" altLang="ja-JP" sz="3000" dirty="0"/>
              <a:t> </a:t>
            </a:r>
            <a:r>
              <a:rPr lang="ja-JP" altLang="en-US" sz="3000" dirty="0"/>
              <a:t>読みました。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02744" y="4330087"/>
            <a:ext cx="6092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Toshokan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ni</a:t>
            </a:r>
            <a:r>
              <a:rPr lang="en-GB" sz="3000" dirty="0"/>
              <a:t> </a:t>
            </a:r>
            <a:r>
              <a:rPr lang="en-GB" sz="3000" dirty="0" err="1"/>
              <a:t>it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 hon </a:t>
            </a:r>
            <a:r>
              <a:rPr lang="en-GB" sz="3000" dirty="0">
                <a:solidFill>
                  <a:srgbClr val="0000FF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yomimashita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154" y="1366970"/>
            <a:ext cx="2888646" cy="99417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Menu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324" y="2555881"/>
            <a:ext cx="3866843" cy="2873891"/>
          </a:xfrm>
        </p:spPr>
        <p:txBody>
          <a:bodyPr>
            <a:normAutofit/>
          </a:bodyPr>
          <a:lstStyle/>
          <a:p>
            <a:r>
              <a:rPr lang="en-GB" dirty="0"/>
              <a:t>Review (incl. particles)</a:t>
            </a:r>
          </a:p>
          <a:p>
            <a:r>
              <a:rPr lang="en-GB" dirty="0"/>
              <a:t>Connections</a:t>
            </a:r>
          </a:p>
          <a:p>
            <a:r>
              <a:rPr lang="en-GB" dirty="0"/>
              <a:t>Combinations</a:t>
            </a:r>
          </a:p>
          <a:p>
            <a:r>
              <a:rPr lang="en-GB" dirty="0"/>
              <a:t>Conjunctions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2513543"/>
            <a:ext cx="4787899" cy="19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4"/>
            <a:ext cx="5250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dirty="0"/>
              <a:t>Similar to the plain past tense</a:t>
            </a:r>
          </a:p>
          <a:p>
            <a:pPr marL="428625" indent="-428625">
              <a:buFont typeface="Arial"/>
              <a:buChar char="•"/>
            </a:pPr>
            <a:r>
              <a:rPr lang="en-GB" sz="3000" dirty="0"/>
              <a:t>Replace the –ta </a:t>
            </a:r>
            <a:r>
              <a:rPr lang="en-GB" sz="3000"/>
              <a:t>with –te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721817" y="4342918"/>
            <a:ext cx="2318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ate:    </a:t>
            </a:r>
            <a:r>
              <a:rPr lang="en-GB" sz="3000" dirty="0" err="1"/>
              <a:t>tabe</a:t>
            </a:r>
            <a:r>
              <a:rPr lang="en-GB" sz="3000" dirty="0" err="1">
                <a:solidFill>
                  <a:srgbClr val="FF0000"/>
                </a:solidFill>
              </a:rPr>
              <a:t>ta</a:t>
            </a: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170069" y="4976709"/>
            <a:ext cx="368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ym typeface="Wingdings"/>
              </a:rPr>
              <a:t></a:t>
            </a:r>
            <a:r>
              <a:rPr lang="en-GB" sz="3000" dirty="0"/>
              <a:t>    </a:t>
            </a:r>
            <a:r>
              <a:rPr lang="en-GB" sz="3000" dirty="0" err="1"/>
              <a:t>tabe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   (-</a:t>
            </a:r>
            <a:r>
              <a:rPr lang="en-GB" sz="3000" dirty="0" err="1"/>
              <a:t>te</a:t>
            </a:r>
            <a:r>
              <a:rPr lang="en-GB" sz="3000" dirty="0"/>
              <a:t> form)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84" y="3430639"/>
            <a:ext cx="724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Polite:  </a:t>
            </a:r>
            <a:r>
              <a:rPr lang="en-GB" sz="3000" dirty="0" err="1"/>
              <a:t>tabemashita</a:t>
            </a:r>
            <a:r>
              <a:rPr lang="en-GB" sz="3000" dirty="0"/>
              <a:t>             Plain: </a:t>
            </a:r>
            <a:r>
              <a:rPr lang="en-GB" sz="3000" dirty="0" err="1"/>
              <a:t>tabeta</a:t>
            </a:r>
            <a:r>
              <a:rPr lang="en-GB" sz="3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331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form…can be </a:t>
            </a:r>
            <a:r>
              <a:rPr lang="en-GB" sz="3600" b="1" dirty="0">
                <a:solidFill>
                  <a:srgbClr val="FF0000"/>
                </a:solidFill>
              </a:rPr>
              <a:t>-de </a:t>
            </a:r>
            <a:r>
              <a:rPr lang="en-GB" sz="3600" b="1" dirty="0"/>
              <a:t>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4"/>
            <a:ext cx="5250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/>
              <a:t>Similar to the </a:t>
            </a:r>
            <a:r>
              <a:rPr lang="en-GB" sz="3000" dirty="0"/>
              <a:t>plain past tense</a:t>
            </a:r>
          </a:p>
          <a:p>
            <a:pPr marL="428625" indent="-428625">
              <a:buFont typeface="Arial"/>
              <a:buChar char="•"/>
            </a:pPr>
            <a:r>
              <a:rPr lang="en-GB" sz="3000" dirty="0"/>
              <a:t>Replace the –da with -de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721817" y="4342918"/>
            <a:ext cx="2485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read:    </a:t>
            </a:r>
            <a:r>
              <a:rPr lang="en-GB" sz="3000" dirty="0" err="1"/>
              <a:t>yon</a:t>
            </a:r>
            <a:r>
              <a:rPr lang="en-GB" sz="3000" dirty="0" err="1">
                <a:solidFill>
                  <a:srgbClr val="FF0000"/>
                </a:solidFill>
              </a:rPr>
              <a:t>da</a:t>
            </a: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170070" y="4976709"/>
            <a:ext cx="37211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ym typeface="Wingdings"/>
              </a:rPr>
              <a:t></a:t>
            </a:r>
            <a:r>
              <a:rPr lang="en-GB" sz="3000" dirty="0"/>
              <a:t>    </a:t>
            </a:r>
            <a:r>
              <a:rPr lang="en-GB" sz="3000" dirty="0" err="1"/>
              <a:t>yon</a:t>
            </a:r>
            <a:r>
              <a:rPr lang="en-GB" sz="3000" dirty="0" err="1">
                <a:solidFill>
                  <a:srgbClr val="FF0000"/>
                </a:solidFill>
              </a:rPr>
              <a:t>de</a:t>
            </a:r>
            <a:r>
              <a:rPr lang="en-GB" sz="3000" dirty="0"/>
              <a:t>   (-de form)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84" y="3430639"/>
            <a:ext cx="724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Polite:  </a:t>
            </a:r>
            <a:r>
              <a:rPr lang="en-GB" sz="3000" dirty="0" err="1"/>
              <a:t>yomimashita</a:t>
            </a:r>
            <a:r>
              <a:rPr lang="en-GB" sz="3000" dirty="0"/>
              <a:t>             Plain: </a:t>
            </a:r>
            <a:r>
              <a:rPr lang="en-GB" sz="3000" dirty="0" err="1"/>
              <a:t>yonda</a:t>
            </a:r>
            <a:r>
              <a:rPr lang="en-GB" sz="3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757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3301351"/>
            <a:ext cx="4991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ate sea urchin and became ill.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12" y="4087525"/>
            <a:ext cx="5884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ウニ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を</a:t>
            </a:r>
            <a:r>
              <a:rPr lang="en-US" altLang="ja-JP" sz="3000" dirty="0"/>
              <a:t> </a:t>
            </a:r>
            <a:r>
              <a:rPr lang="ja-JP" altLang="en-US" sz="3000" dirty="0"/>
              <a:t>食べ</a:t>
            </a:r>
            <a:r>
              <a:rPr lang="ja-JP" altLang="en-US" sz="3000" dirty="0">
                <a:solidFill>
                  <a:srgbClr val="FF0000"/>
                </a:solidFill>
              </a:rPr>
              <a:t>て</a:t>
            </a:r>
            <a:r>
              <a:rPr lang="en-GB" altLang="ja-JP" sz="3000" dirty="0"/>
              <a:t>, </a:t>
            </a:r>
            <a:r>
              <a:rPr lang="ja-JP" altLang="en-US" sz="3000" dirty="0"/>
              <a:t>病気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に</a:t>
            </a:r>
            <a:r>
              <a:rPr lang="en-US" altLang="ja-JP" sz="3000" dirty="0"/>
              <a:t> </a:t>
            </a:r>
            <a:r>
              <a:rPr lang="ja-JP" altLang="en-US" sz="3000" dirty="0"/>
              <a:t>なりました。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13570" y="4925324"/>
            <a:ext cx="6016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Uni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000FF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tabe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, </a:t>
            </a:r>
            <a:r>
              <a:rPr lang="en-GB" sz="3000" dirty="0" err="1"/>
              <a:t>byōki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ni</a:t>
            </a:r>
            <a:r>
              <a:rPr lang="en-GB" sz="3000" dirty="0"/>
              <a:t> </a:t>
            </a:r>
            <a:r>
              <a:rPr lang="en-GB" sz="3000" dirty="0" err="1"/>
              <a:t>narimashita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4" y="2619533"/>
            <a:ext cx="2200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For example: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86" y="1463322"/>
            <a:ext cx="2267894" cy="21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403083"/>
            <a:ext cx="6556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will go to the restaurant and eat ramen.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44" y="3236992"/>
            <a:ext cx="6885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レストラン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に</a:t>
            </a:r>
            <a:r>
              <a:rPr lang="en-US" altLang="ja-JP" sz="3000" dirty="0">
                <a:solidFill>
                  <a:srgbClr val="0000FF"/>
                </a:solidFill>
              </a:rPr>
              <a:t> </a:t>
            </a:r>
            <a:r>
              <a:rPr lang="ja-JP" altLang="en-US" sz="3000" dirty="0"/>
              <a:t>行っ</a:t>
            </a:r>
            <a:r>
              <a:rPr lang="ja-JP" altLang="en-US" sz="3000" dirty="0">
                <a:solidFill>
                  <a:srgbClr val="FF0000"/>
                </a:solidFill>
              </a:rPr>
              <a:t>て</a:t>
            </a:r>
            <a:r>
              <a:rPr lang="en-GB" altLang="ja-JP" sz="3000" dirty="0"/>
              <a:t>, </a:t>
            </a:r>
            <a:r>
              <a:rPr lang="ja-JP" altLang="en-US" sz="3000" dirty="0"/>
              <a:t>ラーメン</a:t>
            </a:r>
            <a:r>
              <a:rPr lang="en-US" altLang="ja-JP" sz="3000" dirty="0"/>
              <a:t> </a:t>
            </a:r>
            <a:r>
              <a:rPr lang="ja-JP" altLang="en-US" sz="3000" dirty="0">
                <a:solidFill>
                  <a:srgbClr val="0000FF"/>
                </a:solidFill>
              </a:rPr>
              <a:t>を</a:t>
            </a:r>
            <a:r>
              <a:rPr lang="en-US" altLang="ja-JP" sz="3000" dirty="0"/>
              <a:t> </a:t>
            </a:r>
            <a:r>
              <a:rPr lang="ja-JP" altLang="en-US" sz="3000" dirty="0"/>
              <a:t>食べます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4" y="1829491"/>
            <a:ext cx="56866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This form also works for the future: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56" y="4119113"/>
            <a:ext cx="6246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/>
              <a:t>Resutoran</a:t>
            </a:r>
            <a:r>
              <a:rPr lang="en-GB" sz="3000" dirty="0"/>
              <a:t> </a:t>
            </a:r>
            <a:r>
              <a:rPr lang="en-GB" sz="3000" dirty="0" err="1">
                <a:solidFill>
                  <a:srgbClr val="0000FF"/>
                </a:solidFill>
              </a:rPr>
              <a:t>ni</a:t>
            </a:r>
            <a:r>
              <a:rPr lang="en-GB" sz="3000" dirty="0"/>
              <a:t> </a:t>
            </a:r>
            <a:r>
              <a:rPr lang="en-GB" sz="3000" dirty="0" err="1"/>
              <a:t>it</a:t>
            </a:r>
            <a:r>
              <a:rPr lang="en-GB" sz="3000" dirty="0" err="1">
                <a:solidFill>
                  <a:srgbClr val="FF0000"/>
                </a:solidFill>
              </a:rPr>
              <a:t>te</a:t>
            </a:r>
            <a:r>
              <a:rPr lang="en-GB" sz="3000" dirty="0"/>
              <a:t>, ramen </a:t>
            </a:r>
            <a:r>
              <a:rPr lang="en-GB" sz="3000" dirty="0" err="1">
                <a:solidFill>
                  <a:srgbClr val="0000FF"/>
                </a:solidFill>
              </a:rPr>
              <a:t>wo</a:t>
            </a:r>
            <a:r>
              <a:rPr lang="en-GB" sz="3000" dirty="0"/>
              <a:t> </a:t>
            </a:r>
            <a:r>
              <a:rPr lang="en-GB" sz="3000" dirty="0" err="1"/>
              <a:t>tabemasu</a:t>
            </a:r>
            <a:r>
              <a:rPr lang="en-GB" sz="3000" dirty="0"/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Sequence of Verbs: </a:t>
            </a:r>
            <a:r>
              <a:rPr lang="en-GB" sz="3600" b="1" dirty="0">
                <a:solidFill>
                  <a:srgbClr val="FF0000"/>
                </a:solidFill>
              </a:rPr>
              <a:t>-</a:t>
            </a:r>
            <a:r>
              <a:rPr lang="en-GB" sz="3600" b="1" dirty="0" err="1">
                <a:solidFill>
                  <a:srgbClr val="FF0000"/>
                </a:solidFill>
              </a:rPr>
              <a:t>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/>
              <a:t>form    Your turn!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8321" y="3236415"/>
            <a:ext cx="5032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dirty="0"/>
              <a:t>Ask if you</a:t>
            </a:r>
            <a:r>
              <a:rPr lang="fr-FR" sz="3000" dirty="0"/>
              <a:t>’</a:t>
            </a:r>
            <a:r>
              <a:rPr lang="en-GB" sz="3000" dirty="0"/>
              <a:t>d like to know any vocabulary, or the plain past form of a verb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8322" y="2089231"/>
            <a:ext cx="489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GB" sz="3000" dirty="0"/>
              <a:t>What combinations can you come up with?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4" y="2373880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Going Places         </a:t>
            </a:r>
            <a:r>
              <a:rPr lang="ja-JP" altLang="en-US" sz="2400" b="1" dirty="0"/>
              <a:t>行きます</a:t>
            </a:r>
            <a:r>
              <a:rPr lang="en-US" altLang="ja-JP" sz="2400" b="1" dirty="0"/>
              <a:t>        </a:t>
            </a:r>
            <a:r>
              <a:rPr lang="ja-JP" altLang="en-US" sz="2400" b="1" dirty="0"/>
              <a:t>いきます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7719" y="1928812"/>
            <a:ext cx="72031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ます</a:t>
            </a:r>
            <a:r>
              <a:rPr lang="en-US" altLang="ja-JP" sz="3000" dirty="0">
                <a:solidFill>
                  <a:srgbClr val="FF0000"/>
                </a:solidFill>
              </a:rPr>
              <a:t>              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 err="1">
                <a:solidFill>
                  <a:srgbClr val="FF0000"/>
                </a:solidFill>
              </a:rPr>
              <a:t>masu</a:t>
            </a:r>
            <a:r>
              <a:rPr lang="en-US" altLang="ja-JP" sz="3000" dirty="0">
                <a:solidFill>
                  <a:srgbClr val="FF0000"/>
                </a:solidFill>
              </a:rPr>
              <a:t>             	  </a:t>
            </a:r>
            <a:r>
              <a:rPr lang="en-US" altLang="ja-JP" sz="3000" dirty="0">
                <a:solidFill>
                  <a:srgbClr val="3366FF"/>
                </a:solidFill>
              </a:rPr>
              <a:t>go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2828131"/>
            <a:ext cx="7823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ません</a:t>
            </a:r>
            <a:r>
              <a:rPr lang="en-US" altLang="ja-JP" sz="3000" dirty="0">
                <a:solidFill>
                  <a:srgbClr val="FF0000"/>
                </a:solidFill>
              </a:rPr>
              <a:t>          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>
                <a:solidFill>
                  <a:srgbClr val="FF0000"/>
                </a:solidFill>
              </a:rPr>
              <a:t>           	  	  </a:t>
            </a:r>
            <a:r>
              <a:rPr lang="en-US" altLang="ja-JP" sz="3000" dirty="0">
                <a:solidFill>
                  <a:srgbClr val="3366FF"/>
                </a:solidFill>
              </a:rPr>
              <a:t>not go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719" y="3727450"/>
            <a:ext cx="7610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ました</a:t>
            </a:r>
            <a:r>
              <a:rPr lang="en-US" altLang="ja-JP" sz="3000" dirty="0">
                <a:solidFill>
                  <a:srgbClr val="FF0000"/>
                </a:solidFill>
              </a:rPr>
              <a:t>           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>
                <a:solidFill>
                  <a:srgbClr val="FF0000"/>
                </a:solidFill>
              </a:rPr>
              <a:t>              	  	  </a:t>
            </a:r>
            <a:r>
              <a:rPr lang="en-US" altLang="ja-JP" sz="3000" dirty="0">
                <a:solidFill>
                  <a:srgbClr val="3366FF"/>
                </a:solidFill>
              </a:rPr>
              <a:t>went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719" y="4626769"/>
            <a:ext cx="82082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ません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でした</a:t>
            </a:r>
            <a:r>
              <a:rPr lang="en-US" altLang="ja-JP" sz="3000" dirty="0">
                <a:solidFill>
                  <a:srgbClr val="FF0000"/>
                </a:solidFill>
              </a:rPr>
              <a:t>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>
                <a:solidFill>
                  <a:srgbClr val="FF0000"/>
                </a:solidFill>
              </a:rPr>
              <a:t>			  </a:t>
            </a:r>
            <a:r>
              <a:rPr lang="en-US" altLang="ja-JP" sz="3000" dirty="0">
                <a:solidFill>
                  <a:srgbClr val="3366FF"/>
                </a:solidFill>
              </a:rPr>
              <a:t>didn’t go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369" y="2837756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err="1">
                <a:solidFill>
                  <a:srgbClr val="FF0000"/>
                </a:solidFill>
              </a:rPr>
              <a:t>masen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744" y="3737075"/>
            <a:ext cx="1425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err="1">
                <a:solidFill>
                  <a:srgbClr val="FF0000"/>
                </a:solidFill>
              </a:rPr>
              <a:t>mashita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163" y="4636394"/>
            <a:ext cx="24690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err="1">
                <a:solidFill>
                  <a:srgbClr val="FF0000"/>
                </a:solidFill>
              </a:rPr>
              <a:t>masen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en-US" altLang="ja-JP" sz="3000" dirty="0" err="1">
                <a:solidFill>
                  <a:srgbClr val="FF0000"/>
                </a:solidFill>
              </a:rPr>
              <a:t>deshita</a:t>
            </a:r>
            <a:endParaRPr lang="en-US" sz="3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Going Places         </a:t>
            </a:r>
            <a:r>
              <a:rPr lang="ja-JP" altLang="en-US" sz="2400" b="1" dirty="0"/>
              <a:t>行きます</a:t>
            </a:r>
            <a:r>
              <a:rPr lang="en-US" altLang="ja-JP" sz="2400" b="1" dirty="0"/>
              <a:t>        </a:t>
            </a:r>
            <a:r>
              <a:rPr lang="ja-JP" altLang="en-US" sz="2400" b="1" dirty="0"/>
              <a:t>いきます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7719" y="1928812"/>
            <a:ext cx="7390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たい　です</a:t>
            </a:r>
            <a:r>
              <a:rPr lang="en-US" altLang="ja-JP" sz="3000" dirty="0">
                <a:solidFill>
                  <a:srgbClr val="FF0000"/>
                </a:solidFill>
              </a:rPr>
              <a:t>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>
                <a:solidFill>
                  <a:srgbClr val="FF0000"/>
                </a:solidFill>
              </a:rPr>
              <a:t>         		</a:t>
            </a:r>
            <a:r>
              <a:rPr lang="en-US" altLang="ja-JP" sz="3000" dirty="0">
                <a:solidFill>
                  <a:srgbClr val="3366FF"/>
                </a:solidFill>
              </a:rPr>
              <a:t>want to go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2828131"/>
            <a:ext cx="7120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ましょう</a:t>
            </a:r>
            <a:r>
              <a:rPr lang="en-US" altLang="ja-JP" sz="3000" dirty="0">
                <a:solidFill>
                  <a:srgbClr val="FF0000"/>
                </a:solidFill>
              </a:rPr>
              <a:t>      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>
                <a:solidFill>
                  <a:srgbClr val="FF0000"/>
                </a:solidFill>
              </a:rPr>
              <a:t>        		</a:t>
            </a:r>
            <a:r>
              <a:rPr lang="en-US" altLang="ja-JP" sz="3000" dirty="0">
                <a:solidFill>
                  <a:srgbClr val="3366FF"/>
                </a:solidFill>
              </a:rPr>
              <a:t>Let’s  go!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719" y="3727450"/>
            <a:ext cx="6252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</a:t>
            </a:r>
            <a:r>
              <a:rPr lang="ja-JP" altLang="en-US" sz="3000" dirty="0">
                <a:solidFill>
                  <a:srgbClr val="FF0000"/>
                </a:solidFill>
              </a:rPr>
              <a:t>け</a:t>
            </a:r>
            <a:r>
              <a:rPr lang="en-US" altLang="ja-JP" sz="3000" dirty="0">
                <a:solidFill>
                  <a:srgbClr val="FF0000"/>
                </a:solidFill>
              </a:rPr>
              <a:t>                            </a:t>
            </a:r>
            <a:r>
              <a:rPr lang="en-US" altLang="ja-JP" sz="3000" dirty="0" err="1">
                <a:solidFill>
                  <a:srgbClr val="000000"/>
                </a:solidFill>
              </a:rPr>
              <a:t>ik</a:t>
            </a:r>
            <a:r>
              <a:rPr lang="en-US" altLang="ja-JP" sz="3000" dirty="0">
                <a:solidFill>
                  <a:srgbClr val="FF0000"/>
                </a:solidFill>
              </a:rPr>
              <a:t>                      	</a:t>
            </a:r>
            <a:r>
              <a:rPr lang="en-US" altLang="ja-JP" sz="3000" dirty="0">
                <a:solidFill>
                  <a:srgbClr val="3366FF"/>
                </a:solidFill>
              </a:rPr>
              <a:t>Go!</a:t>
            </a:r>
            <a:endParaRPr lang="en-US" sz="3000" dirty="0">
              <a:solidFill>
                <a:srgbClr val="33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960"/>
          <a:stretch/>
        </p:blipFill>
        <p:spPr>
          <a:xfrm>
            <a:off x="7346156" y="4286250"/>
            <a:ext cx="1428750" cy="13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1331" y="1928812"/>
            <a:ext cx="14126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FF0000"/>
                </a:solidFill>
              </a:rPr>
              <a:t>tai </a:t>
            </a:r>
            <a:r>
              <a:rPr lang="en-US" altLang="ja-JP" sz="3000" dirty="0" err="1">
                <a:solidFill>
                  <a:srgbClr val="FF0000"/>
                </a:solidFill>
              </a:rPr>
              <a:t>desu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0206" y="2837756"/>
            <a:ext cx="1233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err="1">
                <a:solidFill>
                  <a:srgbClr val="FF0000"/>
                </a:solidFill>
              </a:rPr>
              <a:t>mashō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4706" y="3735565"/>
            <a:ext cx="375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FF0000"/>
                </a:solidFill>
              </a:rPr>
              <a:t>e</a:t>
            </a:r>
            <a:endParaRPr lang="en-US" sz="3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Want: Verbs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19" y="1928812"/>
            <a:ext cx="7194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いき</a:t>
            </a:r>
            <a:r>
              <a:rPr lang="ja-JP" altLang="en-US" sz="3000" dirty="0">
                <a:solidFill>
                  <a:srgbClr val="FF0000"/>
                </a:solidFill>
              </a:rPr>
              <a:t>たい　です</a:t>
            </a:r>
            <a:r>
              <a:rPr lang="en-US" altLang="ja-JP" sz="3000" dirty="0">
                <a:solidFill>
                  <a:srgbClr val="FF0000"/>
                </a:solidFill>
              </a:rPr>
              <a:t>       </a:t>
            </a:r>
            <a:r>
              <a:rPr lang="en-US" altLang="ja-JP" sz="3000" dirty="0" err="1">
                <a:solidFill>
                  <a:srgbClr val="000000"/>
                </a:solidFill>
              </a:rPr>
              <a:t>iki</a:t>
            </a:r>
            <a:r>
              <a:rPr lang="en-US" altLang="ja-JP" sz="3000" dirty="0" err="1">
                <a:solidFill>
                  <a:srgbClr val="FF0000"/>
                </a:solidFill>
              </a:rPr>
              <a:t>tai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en-US" altLang="ja-JP" sz="3000" dirty="0" err="1">
                <a:solidFill>
                  <a:srgbClr val="FF0000"/>
                </a:solidFill>
              </a:rPr>
              <a:t>desu</a:t>
            </a:r>
            <a:r>
              <a:rPr lang="en-US" altLang="ja-JP" sz="3000" dirty="0">
                <a:solidFill>
                  <a:srgbClr val="FF0000"/>
                </a:solidFill>
              </a:rPr>
              <a:t>         </a:t>
            </a:r>
            <a:r>
              <a:rPr lang="en-US" altLang="ja-JP" sz="3000" dirty="0">
                <a:solidFill>
                  <a:srgbClr val="3366FF"/>
                </a:solidFill>
              </a:rPr>
              <a:t>want to go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2828131"/>
            <a:ext cx="72817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たべ</a:t>
            </a:r>
            <a:r>
              <a:rPr lang="ja-JP" altLang="en-US" sz="3000" dirty="0">
                <a:solidFill>
                  <a:srgbClr val="FF0000"/>
                </a:solidFill>
              </a:rPr>
              <a:t>たい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です</a:t>
            </a:r>
            <a:r>
              <a:rPr lang="en-US" altLang="ja-JP" sz="3000" dirty="0">
                <a:solidFill>
                  <a:srgbClr val="FF0000"/>
                </a:solidFill>
              </a:rPr>
              <a:t>        </a:t>
            </a:r>
            <a:r>
              <a:rPr lang="en-US" altLang="ja-JP" sz="3000" dirty="0" err="1">
                <a:solidFill>
                  <a:srgbClr val="000000"/>
                </a:solidFill>
              </a:rPr>
              <a:t>tabe</a:t>
            </a:r>
            <a:r>
              <a:rPr lang="en-US" altLang="ja-JP" sz="3000" dirty="0" err="1">
                <a:solidFill>
                  <a:srgbClr val="FF0000"/>
                </a:solidFill>
              </a:rPr>
              <a:t>tai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en-US" altLang="ja-JP" sz="3000" dirty="0" err="1">
                <a:solidFill>
                  <a:srgbClr val="FF0000"/>
                </a:solidFill>
              </a:rPr>
              <a:t>desu</a:t>
            </a:r>
            <a:r>
              <a:rPr lang="en-US" altLang="ja-JP" sz="3000" dirty="0">
                <a:solidFill>
                  <a:srgbClr val="FF0000"/>
                </a:solidFill>
              </a:rPr>
              <a:t>     </a:t>
            </a:r>
            <a:r>
              <a:rPr lang="en-US" altLang="ja-JP" sz="3000" dirty="0">
                <a:solidFill>
                  <a:srgbClr val="3366FF"/>
                </a:solidFill>
              </a:rPr>
              <a:t>want to eat</a:t>
            </a:r>
            <a:endParaRPr lang="en-US" sz="30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719" y="3727450"/>
            <a:ext cx="7630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</a:rPr>
              <a:t>のみ</a:t>
            </a:r>
            <a:r>
              <a:rPr lang="ja-JP" altLang="en-US" sz="3000" dirty="0">
                <a:solidFill>
                  <a:srgbClr val="FF0000"/>
                </a:solidFill>
              </a:rPr>
              <a:t>たい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です</a:t>
            </a:r>
            <a:r>
              <a:rPr lang="en-US" altLang="ja-JP" sz="3000" dirty="0">
                <a:solidFill>
                  <a:srgbClr val="FF0000"/>
                </a:solidFill>
              </a:rPr>
              <a:t>        </a:t>
            </a:r>
            <a:r>
              <a:rPr lang="en-US" altLang="ja-JP" sz="3000" dirty="0" err="1">
                <a:solidFill>
                  <a:srgbClr val="000000"/>
                </a:solidFill>
              </a:rPr>
              <a:t>nomi</a:t>
            </a:r>
            <a:r>
              <a:rPr lang="en-US" altLang="ja-JP" sz="3000" dirty="0" err="1">
                <a:solidFill>
                  <a:srgbClr val="FF0000"/>
                </a:solidFill>
              </a:rPr>
              <a:t>tai</a:t>
            </a:r>
            <a:r>
              <a:rPr lang="en-US" altLang="ja-JP" sz="3000" dirty="0">
                <a:solidFill>
                  <a:srgbClr val="FF0000"/>
                </a:solidFill>
              </a:rPr>
              <a:t> </a:t>
            </a:r>
            <a:r>
              <a:rPr lang="en-US" altLang="ja-JP" sz="3000" dirty="0" err="1">
                <a:solidFill>
                  <a:srgbClr val="FF0000"/>
                </a:solidFill>
              </a:rPr>
              <a:t>desu</a:t>
            </a:r>
            <a:r>
              <a:rPr lang="en-US" altLang="ja-JP" sz="3000" dirty="0">
                <a:solidFill>
                  <a:srgbClr val="FF0000"/>
                </a:solidFill>
              </a:rPr>
              <a:t>    </a:t>
            </a:r>
            <a:r>
              <a:rPr lang="en-US" altLang="ja-JP" sz="3000" dirty="0">
                <a:solidFill>
                  <a:srgbClr val="3366FF"/>
                </a:solidFill>
              </a:rPr>
              <a:t>want to drink</a:t>
            </a:r>
            <a:endParaRPr lang="en-US" sz="3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618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Verbs: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2" y="2202657"/>
            <a:ext cx="489755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indent="-557213">
              <a:buAutoNum type="arabicPeriod"/>
            </a:pPr>
            <a:r>
              <a:rPr lang="en-GB" altLang="ja-JP" sz="3000" dirty="0">
                <a:solidFill>
                  <a:srgbClr val="000000"/>
                </a:solidFill>
              </a:rPr>
              <a:t>I did not go to class.</a:t>
            </a:r>
          </a:p>
          <a:p>
            <a:pPr marL="557213" indent="-557213">
              <a:buAutoNum type="arabicPeriod"/>
            </a:pPr>
            <a:r>
              <a:rPr lang="en-GB" sz="3000" dirty="0">
                <a:solidFill>
                  <a:srgbClr val="000000"/>
                </a:solidFill>
              </a:rPr>
              <a:t>We watched a movie.</a:t>
            </a:r>
          </a:p>
          <a:p>
            <a:pPr marL="557213" indent="-557213">
              <a:buAutoNum type="arabicPeriod"/>
            </a:pPr>
            <a:r>
              <a:rPr lang="en-GB" sz="3000" dirty="0">
                <a:solidFill>
                  <a:srgbClr val="000000"/>
                </a:solidFill>
              </a:rPr>
              <a:t>Let’s eat.</a:t>
            </a:r>
          </a:p>
          <a:p>
            <a:pPr marL="557213" indent="-557213">
              <a:buAutoNum type="arabicPeriod"/>
            </a:pPr>
            <a:r>
              <a:rPr lang="en-GB" sz="3000" dirty="0">
                <a:solidFill>
                  <a:srgbClr val="000000"/>
                </a:solidFill>
              </a:rPr>
              <a:t>Shall we study?</a:t>
            </a:r>
          </a:p>
          <a:p>
            <a:pPr marL="557213" indent="-557213">
              <a:buAutoNum type="arabicPeriod"/>
            </a:pPr>
            <a:r>
              <a:rPr lang="en-US" sz="3000" dirty="0">
                <a:solidFill>
                  <a:srgbClr val="000000"/>
                </a:solidFill>
              </a:rPr>
              <a:t>I want </a:t>
            </a:r>
            <a:r>
              <a:rPr lang="en-GB" sz="3000" dirty="0">
                <a:solidFill>
                  <a:srgbClr val="000000"/>
                </a:solidFill>
              </a:rPr>
              <a:t>to study calligraphy.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1090" y="5321707"/>
            <a:ext cx="55133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</a:rPr>
              <a:t>みます</a:t>
            </a:r>
            <a:r>
              <a:rPr lang="en-US" altLang="ja-JP" sz="3000" dirty="0">
                <a:solidFill>
                  <a:srgbClr val="000000"/>
                </a:solidFill>
              </a:rPr>
              <a:t>    </a:t>
            </a:r>
            <a:r>
              <a:rPr lang="ja-JP" altLang="en-US" sz="3000" dirty="0">
                <a:solidFill>
                  <a:srgbClr val="000000"/>
                </a:solidFill>
              </a:rPr>
              <a:t>見ます</a:t>
            </a:r>
            <a:r>
              <a:rPr lang="en-US" altLang="ja-JP" sz="3000" dirty="0">
                <a:solidFill>
                  <a:srgbClr val="000000"/>
                </a:solidFill>
              </a:rPr>
              <a:t>  </a:t>
            </a:r>
            <a:r>
              <a:rPr lang="en-US" altLang="ja-JP" sz="3000" dirty="0">
                <a:solidFill>
                  <a:srgbClr val="3366FF"/>
                </a:solidFill>
              </a:rPr>
              <a:t> </a:t>
            </a:r>
            <a:r>
              <a:rPr lang="en-GB" altLang="ja-JP" sz="3000" dirty="0" err="1">
                <a:solidFill>
                  <a:srgbClr val="FF0000"/>
                </a:solidFill>
              </a:rPr>
              <a:t>mimasu</a:t>
            </a:r>
            <a:r>
              <a:rPr lang="en-GB" altLang="ja-JP" sz="3000" dirty="0">
                <a:solidFill>
                  <a:srgbClr val="FF0000"/>
                </a:solidFill>
              </a:rPr>
              <a:t>    </a:t>
            </a:r>
            <a:r>
              <a:rPr lang="en-GB" altLang="ja-JP" sz="3000" dirty="0">
                <a:solidFill>
                  <a:srgbClr val="0B02BE"/>
                </a:solidFill>
              </a:rPr>
              <a:t>watch</a:t>
            </a:r>
            <a:endParaRPr lang="en-US" sz="3000" dirty="0">
              <a:solidFill>
                <a:srgbClr val="0B02B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797" y="4769257"/>
            <a:ext cx="5438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</a:rPr>
              <a:t>えいが</a:t>
            </a:r>
            <a:r>
              <a:rPr lang="en-US" altLang="ja-JP" sz="3000" dirty="0">
                <a:solidFill>
                  <a:srgbClr val="000000"/>
                </a:solidFill>
              </a:rPr>
              <a:t>     </a:t>
            </a:r>
            <a:r>
              <a:rPr lang="ja-JP" altLang="en-US" sz="3000" dirty="0">
                <a:solidFill>
                  <a:srgbClr val="000000"/>
                </a:solidFill>
              </a:rPr>
              <a:t>映画　　　</a:t>
            </a:r>
            <a:r>
              <a:rPr lang="en-GB" altLang="ja-JP" sz="3000" dirty="0" err="1">
                <a:solidFill>
                  <a:srgbClr val="FF0000"/>
                </a:solidFill>
              </a:rPr>
              <a:t>eiga</a:t>
            </a:r>
            <a:r>
              <a:rPr lang="en-GB" altLang="ja-JP" sz="3000" dirty="0">
                <a:solidFill>
                  <a:srgbClr val="FF0000"/>
                </a:solidFill>
              </a:rPr>
              <a:t>           </a:t>
            </a:r>
            <a:r>
              <a:rPr lang="en-GB" altLang="ja-JP" sz="3000" dirty="0">
                <a:solidFill>
                  <a:srgbClr val="0B02BE"/>
                </a:solidFill>
              </a:rPr>
              <a:t>film</a:t>
            </a:r>
            <a:endParaRPr lang="en-US" sz="3000" dirty="0">
              <a:solidFill>
                <a:srgbClr val="0B02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1571625"/>
            <a:ext cx="1924050" cy="2371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0890" y="5981671"/>
            <a:ext cx="6063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勉強 します </a:t>
            </a:r>
            <a:r>
              <a:rPr lang="en-GB" altLang="ja-JP" sz="3200" dirty="0" err="1">
                <a:solidFill>
                  <a:srgbClr val="FF0000"/>
                </a:solidFill>
              </a:rPr>
              <a:t>benky</a:t>
            </a:r>
            <a:r>
              <a:rPr lang="en-US" altLang="ja-JP" sz="3200" dirty="0">
                <a:solidFill>
                  <a:srgbClr val="FF0000"/>
                </a:solidFill>
              </a:rPr>
              <a:t>ō</a:t>
            </a:r>
            <a:r>
              <a:rPr lang="en-GB" altLang="ja-JP" sz="3200" dirty="0">
                <a:solidFill>
                  <a:srgbClr val="FF0000"/>
                </a:solidFill>
              </a:rPr>
              <a:t> </a:t>
            </a:r>
            <a:r>
              <a:rPr lang="en-GB" altLang="ja-JP" sz="3000" dirty="0" err="1">
                <a:solidFill>
                  <a:srgbClr val="FF0000"/>
                </a:solidFill>
              </a:rPr>
              <a:t>shimasu</a:t>
            </a:r>
            <a:r>
              <a:rPr lang="en-GB" altLang="ja-JP" sz="3000" dirty="0">
                <a:solidFill>
                  <a:srgbClr val="FF0000"/>
                </a:solidFill>
              </a:rPr>
              <a:t>    </a:t>
            </a:r>
            <a:r>
              <a:rPr lang="en-GB" altLang="ja-JP" sz="3000" dirty="0">
                <a:solidFill>
                  <a:srgbClr val="0B02BE"/>
                </a:solidFill>
              </a:rPr>
              <a:t>study</a:t>
            </a:r>
            <a:endParaRPr lang="en-US" sz="3000" dirty="0">
              <a:solidFill>
                <a:srgbClr val="0B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280064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Review: Particles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19" y="1109696"/>
            <a:ext cx="59330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When/how do we use the following?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86016"/>
              </p:ext>
            </p:extLst>
          </p:nvPr>
        </p:nvGraphicFramePr>
        <p:xfrm>
          <a:off x="674913" y="1846995"/>
          <a:ext cx="7003143" cy="416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6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wa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bg1"/>
                          </a:solidFill>
                        </a:rPr>
                        <a:t>は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ga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が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を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に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ま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で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kara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から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で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280064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Review: Particles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19" y="1109696"/>
            <a:ext cx="59330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When/how do we use the following?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9396"/>
              </p:ext>
            </p:extLst>
          </p:nvPr>
        </p:nvGraphicFramePr>
        <p:xfrm>
          <a:off x="674913" y="1846995"/>
          <a:ext cx="7003143" cy="45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6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wa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bg1"/>
                          </a:solidFill>
                        </a:rPr>
                        <a:t>は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identifier (“As for…”)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ga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が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 identifier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を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Identifies</a:t>
                      </a:r>
                      <a:r>
                        <a:rPr lang="en-GB" baseline="0" dirty="0"/>
                        <a:t> the object of an action etc.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に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(moving,</a:t>
                      </a:r>
                      <a:r>
                        <a:rPr lang="en-GB" baseline="0" dirty="0"/>
                        <a:t> time)</a:t>
                      </a:r>
                    </a:p>
                    <a:p>
                      <a:r>
                        <a:rPr lang="en-GB" baseline="0" dirty="0"/>
                        <a:t>At (location, time)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</a:t>
                      </a:r>
                      <a:r>
                        <a:rPr lang="en-GB" baseline="0" dirty="0"/>
                        <a:t> (moving 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ま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で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Until (time)</a:t>
                      </a:r>
                    </a:p>
                    <a:p>
                      <a:r>
                        <a:rPr lang="en-GB" dirty="0"/>
                        <a:t>Destination</a:t>
                      </a:r>
                      <a:r>
                        <a:rPr lang="en-GB" baseline="0" dirty="0"/>
                        <a:t> (moving)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kara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から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(moving,</a:t>
                      </a:r>
                      <a:r>
                        <a:rPr lang="en-GB" baseline="0" dirty="0"/>
                        <a:t> time)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95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で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Location of an action</a:t>
                      </a:r>
                    </a:p>
                    <a:p>
                      <a:r>
                        <a:rPr lang="en-GB" dirty="0"/>
                        <a:t>What you</a:t>
                      </a:r>
                      <a:r>
                        <a:rPr lang="en-GB" baseline="0" dirty="0"/>
                        <a:t> have used (e.g. pen, train)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4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3" y="915328"/>
            <a:ext cx="781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Which particle?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04" y="2013473"/>
            <a:ext cx="5297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I will go to the station tomorrow.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804" y="2813344"/>
            <a:ext cx="5499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FF0000"/>
                </a:solidFill>
              </a:rPr>
              <a:t>Watashi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ashita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 err="1">
                <a:solidFill>
                  <a:srgbClr val="FF0000"/>
                </a:solidFill>
              </a:rPr>
              <a:t>eki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ikimasu</a:t>
            </a:r>
            <a:r>
              <a:rPr lang="en-GB" sz="3000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06" y="4023694"/>
            <a:ext cx="51533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The cat ate a goldfish yesterday.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806" y="4823565"/>
            <a:ext cx="6092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FF0000"/>
                </a:solidFill>
              </a:rPr>
              <a:t>Neko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kinō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 err="1">
                <a:solidFill>
                  <a:srgbClr val="FF0000"/>
                </a:solidFill>
              </a:rPr>
              <a:t>kingyo</a:t>
            </a:r>
            <a:r>
              <a:rPr lang="en-GB" sz="3000" dirty="0">
                <a:solidFill>
                  <a:srgbClr val="FF0000"/>
                </a:solidFill>
              </a:rPr>
              <a:t>  __ </a:t>
            </a:r>
            <a:r>
              <a:rPr lang="en-GB" sz="3000" dirty="0" err="1">
                <a:solidFill>
                  <a:srgbClr val="FF0000"/>
                </a:solidFill>
              </a:rPr>
              <a:t>tabemashita</a:t>
            </a:r>
            <a:r>
              <a:rPr lang="en-GB" sz="3000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38" y="3737428"/>
            <a:ext cx="1702888" cy="24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4048</TotalTime>
  <Words>885</Words>
  <Application>Microsoft Office PowerPoint</Application>
  <PresentationFormat>On-screen Show (4:3)</PresentationFormat>
  <Paragraphs>170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宋体</vt:lpstr>
      <vt:lpstr>Arial</vt:lpstr>
      <vt:lpstr>Calibri</vt:lpstr>
      <vt:lpstr>Calibri Light</vt:lpstr>
      <vt:lpstr>Droid Sans</vt:lpstr>
      <vt:lpstr>Times New Roman</vt:lpstr>
      <vt:lpstr>Wingdings</vt:lpstr>
      <vt:lpstr>Office Theme</vt:lpstr>
      <vt:lpstr>PowerPoint Presentation</vt:lpstr>
      <vt:lpstr>Today’s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320</cp:revision>
  <dcterms:created xsi:type="dcterms:W3CDTF">2016-02-15T22:07:21Z</dcterms:created>
  <dcterms:modified xsi:type="dcterms:W3CDTF">2019-03-28T16:33:17Z</dcterms:modified>
</cp:coreProperties>
</file>