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7" r:id="rId2"/>
    <p:sldId id="288" r:id="rId3"/>
    <p:sldId id="285" r:id="rId4"/>
    <p:sldId id="286" r:id="rId5"/>
    <p:sldId id="289" r:id="rId6"/>
    <p:sldId id="291" r:id="rId7"/>
    <p:sldId id="292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6B275-B583-4086-8AF6-06C66ACA4B82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0F61-8282-4BC9-A0AD-23E70B083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2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56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2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9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11/16/2016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2072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8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9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9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6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0184-0D82-488E-A47B-8E40C82524B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ykikitori.com/lesson4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476909" y="2095934"/>
            <a:ext cx="2106000" cy="2106221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2209" tIns="31105" rIns="62209" bIns="31105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 sz="135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486650" y="746972"/>
            <a:ext cx="734400" cy="24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71761" rIns="61229" bIns="306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5475" dirty="0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2580" y="4925789"/>
            <a:ext cx="4994658" cy="560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/>
              <a:t>ク</a:t>
            </a:r>
            <a:r>
              <a:rPr lang="ja-JP" altLang="en-US" sz="3000" dirty="0"/>
              <a:t>ラス五番</a:t>
            </a:r>
            <a:r>
              <a:rPr lang="en-US" sz="3000" dirty="0"/>
              <a:t>: </a:t>
            </a:r>
            <a:r>
              <a:rPr lang="en-US" altLang="ja-JP" sz="3000" dirty="0"/>
              <a:t>11</a:t>
            </a:r>
            <a:r>
              <a:rPr lang="ja-JP" altLang="en-US" sz="3000" dirty="0"/>
              <a:t>月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15</a:t>
            </a:r>
            <a:r>
              <a:rPr lang="ja-JP" altLang="en-US" sz="3000" dirty="0" smtClean="0"/>
              <a:t>日</a:t>
            </a:r>
            <a:r>
              <a:rPr lang="ja-JP" altLang="en-US" sz="3000" dirty="0"/>
              <a:t>　</a:t>
            </a:r>
            <a:r>
              <a:rPr lang="en-GB" altLang="ja-JP" sz="3000" dirty="0" smtClean="0"/>
              <a:t>7</a:t>
            </a:r>
            <a:r>
              <a:rPr lang="ja-JP" altLang="en-US" sz="3000" dirty="0" smtClean="0"/>
              <a:t>回</a:t>
            </a:r>
            <a:r>
              <a:rPr lang="ja-JP" altLang="en-US" sz="3000" dirty="0"/>
              <a:t>目</a:t>
            </a:r>
            <a:endParaRPr 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98603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6714"/>
            <a:ext cx="3642360" cy="2032606"/>
            <a:chOff x="3009900" y="2402234"/>
            <a:chExt cx="4488180" cy="2453640"/>
          </a:xfrm>
        </p:grpSpPr>
        <p:sp>
          <p:nvSpPr>
            <p:cNvPr id="2" name="Rectangle 1"/>
            <p:cNvSpPr/>
            <p:nvPr/>
          </p:nvSpPr>
          <p:spPr>
            <a:xfrm>
              <a:off x="4019598" y="3244334"/>
              <a:ext cx="17876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/>
                <a:t>が / は</a:t>
              </a:r>
            </a:p>
          </p:txBody>
        </p:sp>
        <p:sp>
          <p:nvSpPr>
            <p:cNvPr id="3" name="Explosion 2 2"/>
            <p:cNvSpPr/>
            <p:nvPr/>
          </p:nvSpPr>
          <p:spPr>
            <a:xfrm>
              <a:off x="3009900" y="2402234"/>
              <a:ext cx="4488180" cy="2453640"/>
            </a:xfrm>
            <a:prstGeom prst="irregularSeal2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36" y="2179320"/>
            <a:ext cx="4595812" cy="4484356"/>
            <a:chOff x="3485516" y="1163017"/>
            <a:chExt cx="4595812" cy="4484356"/>
          </a:xfrm>
        </p:grpSpPr>
        <p:pic>
          <p:nvPicPr>
            <p:cNvPr id="1026" name="Picture 2" descr="Resultado de imagen de hous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917" y="1163017"/>
              <a:ext cx="3433444" cy="302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n de ca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515" y="3718560"/>
              <a:ext cx="1928813" cy="192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esultado de imagen de ca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115" y="3718560"/>
              <a:ext cx="1928813" cy="192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esultado de imagen de ca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516" y="378809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642360" y="835442"/>
            <a:ext cx="5696585" cy="1871506"/>
            <a:chOff x="3562668" y="844313"/>
            <a:chExt cx="5696585" cy="1871506"/>
          </a:xfrm>
        </p:grpSpPr>
        <p:grpSp>
          <p:nvGrpSpPr>
            <p:cNvPr id="10" name="Group 9"/>
            <p:cNvGrpSpPr/>
            <p:nvPr/>
          </p:nvGrpSpPr>
          <p:grpSpPr>
            <a:xfrm>
              <a:off x="3562668" y="844313"/>
              <a:ext cx="5696585" cy="886200"/>
              <a:chOff x="3684588" y="1372750"/>
              <a:chExt cx="5696585" cy="886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61713" y="1674175"/>
                <a:ext cx="55194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err="1" smtClean="0"/>
                  <a:t>車</a:t>
                </a:r>
                <a:r>
                  <a:rPr lang="en-GB" sz="3200" dirty="0" err="1" smtClean="0">
                    <a:solidFill>
                      <a:srgbClr val="FF0000"/>
                    </a:solidFill>
                  </a:rPr>
                  <a:t>が</a:t>
                </a:r>
                <a:r>
                  <a:rPr lang="en-GB" sz="3200" dirty="0" err="1" smtClean="0">
                    <a:solidFill>
                      <a:schemeClr val="accent5"/>
                    </a:solidFill>
                  </a:rPr>
                  <a:t>うちのまえ</a:t>
                </a:r>
                <a:r>
                  <a:rPr lang="en-GB" sz="3200" dirty="0" err="1" smtClean="0"/>
                  <a:t>にあります</a:t>
                </a:r>
                <a:r>
                  <a:rPr lang="en-GB" sz="3200" dirty="0" smtClean="0"/>
                  <a:t>。</a:t>
                </a:r>
                <a:endParaRPr lang="en-GB" sz="32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84588" y="1372750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/>
                  <a:t>くるま</a:t>
                </a:r>
                <a:endParaRPr lang="en-GB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107181" y="2254154"/>
              <a:ext cx="45226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The cars </a:t>
              </a:r>
              <a:r>
                <a:rPr lang="en-GB" sz="2400" dirty="0" smtClean="0">
                  <a:solidFill>
                    <a:srgbClr val="FF0000"/>
                  </a:solidFill>
                </a:rPr>
                <a:t>are</a:t>
              </a:r>
              <a:r>
                <a:rPr lang="en-GB" sz="2400" dirty="0" smtClean="0"/>
                <a:t> </a:t>
              </a:r>
              <a:r>
                <a:rPr lang="en-GB" sz="2400" dirty="0" smtClean="0">
                  <a:solidFill>
                    <a:schemeClr val="accent5"/>
                  </a:solidFill>
                </a:rPr>
                <a:t>in front of my house</a:t>
              </a:r>
              <a:r>
                <a:rPr lang="en-GB" sz="2400" dirty="0" smtClean="0"/>
                <a:t>.</a:t>
              </a:r>
              <a:endParaRPr lang="en-GB" sz="2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36148" y="3690035"/>
            <a:ext cx="39068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フ</a:t>
            </a:r>
            <a:r>
              <a:rPr lang="ja-JP" altLang="en-US" sz="1400" dirty="0"/>
              <a:t>アツ</a:t>
            </a:r>
            <a:r>
              <a:rPr lang="ja-JP" altLang="en-US" sz="2000" dirty="0" smtClean="0"/>
              <a:t>シ</a:t>
            </a:r>
            <a:r>
              <a:rPr lang="ja-JP" altLang="en-US" sz="1400" dirty="0"/>
              <a:t>ヨ</a:t>
            </a:r>
            <a:r>
              <a:rPr lang="ja-JP" altLang="en-US" sz="2000" dirty="0"/>
              <a:t>ン</a:t>
            </a:r>
            <a:r>
              <a:rPr lang="en-GB" sz="2000" dirty="0" err="1" smtClean="0">
                <a:solidFill>
                  <a:srgbClr val="FF0000"/>
                </a:solidFill>
              </a:rPr>
              <a:t>が</a:t>
            </a:r>
            <a:r>
              <a:rPr lang="en-GB" sz="2000" dirty="0" err="1" smtClean="0"/>
              <a:t>とても好</a:t>
            </a:r>
            <a:r>
              <a:rPr lang="ja-JP" altLang="en-US" sz="2000" dirty="0"/>
              <a:t>き</a:t>
            </a:r>
            <a:r>
              <a:rPr lang="ja-JP" altLang="en-US" sz="2000" b="1" dirty="0"/>
              <a:t>なので</a:t>
            </a:r>
            <a:r>
              <a:rPr lang="en-GB" dirty="0" smtClean="0"/>
              <a:t>、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週に二回シ</a:t>
            </a:r>
            <a:r>
              <a:rPr lang="en-GB" sz="1400" dirty="0" err="1" smtClean="0"/>
              <a:t>ヨツ</a:t>
            </a:r>
            <a:r>
              <a:rPr lang="en-GB" sz="2000" dirty="0" err="1" smtClean="0"/>
              <a:t>ピングをします</a:t>
            </a:r>
            <a:r>
              <a:rPr lang="ja-JP" altLang="en-US" sz="2000" dirty="0" smtClean="0"/>
              <a:t>。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36148" y="5065727"/>
            <a:ext cx="413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Because I really like fashion (only reason), </a:t>
            </a:r>
          </a:p>
          <a:p>
            <a:r>
              <a:rPr lang="en-GB" dirty="0" smtClean="0"/>
              <a:t>I go </a:t>
            </a:r>
            <a:r>
              <a:rPr lang="en-GB" dirty="0" smtClean="0"/>
              <a:t>shopping </a:t>
            </a:r>
            <a:r>
              <a:rPr lang="en-GB" dirty="0" smtClean="0"/>
              <a:t>twice a week.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6714"/>
            <a:ext cx="3642360" cy="2032606"/>
            <a:chOff x="3009900" y="2402234"/>
            <a:chExt cx="4488180" cy="2453640"/>
          </a:xfrm>
        </p:grpSpPr>
        <p:sp>
          <p:nvSpPr>
            <p:cNvPr id="2" name="Rectangle 1"/>
            <p:cNvSpPr/>
            <p:nvPr/>
          </p:nvSpPr>
          <p:spPr>
            <a:xfrm>
              <a:off x="4019598" y="3244334"/>
              <a:ext cx="17876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/>
                <a:t>が / は</a:t>
              </a:r>
            </a:p>
          </p:txBody>
        </p:sp>
        <p:sp>
          <p:nvSpPr>
            <p:cNvPr id="3" name="Explosion 2 2"/>
            <p:cNvSpPr/>
            <p:nvPr/>
          </p:nvSpPr>
          <p:spPr>
            <a:xfrm>
              <a:off x="3009900" y="2402234"/>
              <a:ext cx="4488180" cy="2453640"/>
            </a:xfrm>
            <a:prstGeom prst="irregularSeal2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Resultado de imagen de hou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7" y="2179320"/>
            <a:ext cx="3433444" cy="30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ca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408062"/>
            <a:ext cx="2412365" cy="24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de ca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4" y="4408062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24555" y="1044467"/>
            <a:ext cx="5696585" cy="1814631"/>
            <a:chOff x="3562668" y="844313"/>
            <a:chExt cx="5696585" cy="1814631"/>
          </a:xfrm>
        </p:grpSpPr>
        <p:grpSp>
          <p:nvGrpSpPr>
            <p:cNvPr id="10" name="Group 9"/>
            <p:cNvGrpSpPr/>
            <p:nvPr/>
          </p:nvGrpSpPr>
          <p:grpSpPr>
            <a:xfrm>
              <a:off x="3562668" y="844313"/>
              <a:ext cx="5696585" cy="886200"/>
              <a:chOff x="3684588" y="1372750"/>
              <a:chExt cx="5696585" cy="886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61713" y="1674175"/>
                <a:ext cx="55194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err="1" smtClean="0"/>
                  <a:t>車</a:t>
                </a:r>
                <a:r>
                  <a:rPr lang="en-GB" sz="3200" dirty="0" err="1">
                    <a:solidFill>
                      <a:srgbClr val="FF0000"/>
                    </a:solidFill>
                  </a:rPr>
                  <a:t>は</a:t>
                </a:r>
                <a:r>
                  <a:rPr lang="en-GB" sz="3200" dirty="0" err="1" smtClean="0">
                    <a:solidFill>
                      <a:schemeClr val="accent5"/>
                    </a:solidFill>
                  </a:rPr>
                  <a:t>うちのまえ</a:t>
                </a:r>
                <a:r>
                  <a:rPr lang="en-GB" sz="3200" dirty="0" err="1" smtClean="0"/>
                  <a:t>にあります</a:t>
                </a:r>
                <a:r>
                  <a:rPr lang="en-GB" sz="3200" dirty="0" smtClean="0"/>
                  <a:t>。</a:t>
                </a:r>
                <a:endParaRPr lang="en-GB" sz="32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84588" y="1372750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/>
                  <a:t>くるま</a:t>
                </a:r>
                <a:endParaRPr lang="en-GB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07181" y="2197279"/>
              <a:ext cx="461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There are </a:t>
              </a:r>
              <a:r>
                <a:rPr lang="en-GB" sz="2400" dirty="0" smtClean="0"/>
                <a:t>cars </a:t>
              </a:r>
              <a:r>
                <a:rPr lang="en-GB" sz="2400" dirty="0" smtClean="0">
                  <a:solidFill>
                    <a:schemeClr val="accent5"/>
                  </a:solidFill>
                </a:rPr>
                <a:t>in front of my house</a:t>
              </a:r>
              <a:r>
                <a:rPr lang="en-GB" sz="2400" dirty="0" smtClean="0"/>
                <a:t>.</a:t>
              </a:r>
              <a:endParaRPr lang="en-GB" sz="2400" dirty="0"/>
            </a:p>
          </p:txBody>
        </p:sp>
      </p:grpSp>
      <p:pic>
        <p:nvPicPr>
          <p:cNvPr id="2054" name="Picture 6" descr="Resultado de imagen de do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59" y="5049729"/>
            <a:ext cx="918845" cy="9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pers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95" y="4408062"/>
            <a:ext cx="1315085" cy="13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person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r="25684"/>
          <a:stretch/>
        </p:blipFill>
        <p:spPr bwMode="auto">
          <a:xfrm>
            <a:off x="2091058" y="3969952"/>
            <a:ext cx="614041" cy="12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29741" y="362685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トマト</a:t>
            </a:r>
            <a:r>
              <a:rPr lang="en-GB" sz="2000" dirty="0" err="1">
                <a:solidFill>
                  <a:srgbClr val="FF0000"/>
                </a:solidFill>
              </a:rPr>
              <a:t>は</a:t>
            </a:r>
            <a:r>
              <a:rPr lang="en-GB" sz="2000" dirty="0" err="1"/>
              <a:t>好きです</a:t>
            </a:r>
            <a:r>
              <a:rPr lang="en-GB" sz="2000" dirty="0"/>
              <a:t>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5357" y="4247027"/>
            <a:ext cx="408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like tomatoes (among other vegetables).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8" y="-2689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Adverbs Modifying Verbs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16200000">
            <a:off x="4523881" y="-193420"/>
            <a:ext cx="205266" cy="7995729"/>
          </a:xfrm>
          <a:prstGeom prst="up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42779"/>
            <a:ext cx="1480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degree</a:t>
            </a:r>
          </a:p>
          <a:p>
            <a:endParaRPr lang="en-GB" dirty="0" smtClean="0"/>
          </a:p>
          <a:p>
            <a:r>
              <a:rPr lang="en-GB" dirty="0" smtClean="0"/>
              <a:t>Large amount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64621" y="3342779"/>
            <a:ext cx="1479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 degree</a:t>
            </a:r>
          </a:p>
          <a:p>
            <a:endParaRPr lang="en-GB" dirty="0"/>
          </a:p>
          <a:p>
            <a:r>
              <a:rPr lang="en-GB" dirty="0" smtClean="0"/>
              <a:t>Small amount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76184" y="946278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よく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1358029" y="1262794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け</a:t>
            </a:r>
            <a:r>
              <a:rPr lang="en-GB" sz="1600" dirty="0" err="1"/>
              <a:t>つ</a:t>
            </a:r>
            <a:r>
              <a:rPr lang="en-GB" sz="2400" dirty="0" err="1"/>
              <a:t>こう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3545799" y="225235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だいたい</a:t>
            </a:r>
            <a:endParaRPr lang="en-GB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7529" y="610942"/>
            <a:ext cx="6698343" cy="2450793"/>
            <a:chOff x="1222828" y="491364"/>
            <a:chExt cx="6698343" cy="2540000"/>
          </a:xfrm>
        </p:grpSpPr>
        <p:sp>
          <p:nvSpPr>
            <p:cNvPr id="13" name="Rectangle 12"/>
            <p:cNvSpPr/>
            <p:nvPr/>
          </p:nvSpPr>
          <p:spPr>
            <a:xfrm>
              <a:off x="4497249" y="896435"/>
              <a:ext cx="9621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すこし</a:t>
              </a:r>
              <a:endParaRPr lang="en-GB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23302" y="2073618"/>
              <a:ext cx="1111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/>
                <a:t>あま</a:t>
              </a:r>
              <a:r>
                <a:rPr lang="ja-JP" altLang="en-US" sz="2800" dirty="0" smtClean="0"/>
                <a:t>り</a:t>
              </a:r>
              <a:endParaRPr lang="en-GB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0055" y="1635115"/>
              <a:ext cx="1393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ぜんぜん</a:t>
              </a:r>
              <a:endParaRPr lang="en-GB" sz="2400" dirty="0"/>
            </a:p>
          </p:txBody>
        </p:sp>
        <p:sp>
          <p:nvSpPr>
            <p:cNvPr id="16" name="Cloud 15"/>
            <p:cNvSpPr/>
            <p:nvPr/>
          </p:nvSpPr>
          <p:spPr>
            <a:xfrm>
              <a:off x="1222828" y="491364"/>
              <a:ext cx="6698343" cy="25400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27978" y="3267929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よく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4619" y="327465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け</a:t>
            </a:r>
            <a:r>
              <a:rPr lang="en-GB" sz="1200" dirty="0" err="1">
                <a:solidFill>
                  <a:schemeClr val="accent6">
                    <a:lumMod val="75000"/>
                  </a:schemeClr>
                </a:solidFill>
              </a:rPr>
              <a:t>つ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こう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0930" y="3280841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だいたい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5609" y="3292249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すこし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9763" y="327677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あま</a:t>
            </a:r>
            <a:r>
              <a:rPr lang="ja-JP" altLang="en-US" dirty="0" smtClean="0">
                <a:solidFill>
                  <a:srgbClr val="FF0000"/>
                </a:solidFill>
              </a:rPr>
              <a:t>り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3527" y="3274656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ぜんぜん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5609" y="398037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すこし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9763" y="3964901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あま</a:t>
            </a:r>
            <a:r>
              <a:rPr lang="ja-JP" altLang="en-US" dirty="0" smtClean="0">
                <a:solidFill>
                  <a:srgbClr val="FF0000"/>
                </a:solidFill>
              </a:rPr>
              <a:t>り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3527" y="3962779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ぜんぜん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2983" y="398037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chemeClr val="accent6">
                    <a:lumMod val="75000"/>
                  </a:schemeClr>
                </a:solidFill>
              </a:rPr>
              <a:t>たくさん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7239" y="4519078"/>
            <a:ext cx="6698343" cy="2266351"/>
            <a:chOff x="1276437" y="4519078"/>
            <a:chExt cx="6698343" cy="2266351"/>
          </a:xfrm>
        </p:grpSpPr>
        <p:grpSp>
          <p:nvGrpSpPr>
            <p:cNvPr id="29" name="Group 28"/>
            <p:cNvGrpSpPr/>
            <p:nvPr/>
          </p:nvGrpSpPr>
          <p:grpSpPr>
            <a:xfrm>
              <a:off x="1276437" y="4519078"/>
              <a:ext cx="6698343" cy="2266351"/>
              <a:chOff x="1222828" y="491364"/>
              <a:chExt cx="6698343" cy="2540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031577" y="1137182"/>
                <a:ext cx="962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/>
                  <a:t>すこし</a:t>
                </a:r>
                <a:endParaRPr lang="en-GB" sz="2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422367" y="2023132"/>
                <a:ext cx="1111202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/>
                  <a:t>あま</a:t>
                </a:r>
                <a:r>
                  <a:rPr lang="ja-JP" altLang="en-US" sz="2800" dirty="0" smtClean="0"/>
                  <a:t>り</a:t>
                </a:r>
                <a:endParaRPr lang="en-GB" sz="2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772290" y="1685450"/>
                <a:ext cx="1393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/>
                  <a:t>ぜんぜん</a:t>
                </a:r>
                <a:endParaRPr lang="en-GB" sz="2400" dirty="0"/>
              </a:p>
            </p:txBody>
          </p:sp>
          <p:sp>
            <p:nvSpPr>
              <p:cNvPr id="33" name="Cloud 32"/>
              <p:cNvSpPr/>
              <p:nvPr/>
            </p:nvSpPr>
            <p:spPr>
              <a:xfrm>
                <a:off x="1222828" y="491364"/>
                <a:ext cx="6698343" cy="2540000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2114005" y="5208774"/>
              <a:ext cx="13484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/>
                <a:t>たくさん</a:t>
              </a:r>
              <a:endParaRPr lang="en-GB" sz="2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39" y="4944111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い</a:t>
              </a:r>
              <a:r>
                <a:rPr lang="en-GB" sz="1600" dirty="0" err="1"/>
                <a:t>つ</a:t>
              </a:r>
              <a:r>
                <a:rPr lang="en-GB" sz="2400" dirty="0" err="1"/>
                <a:t>ぱい</a:t>
              </a:r>
              <a:endParaRPr lang="en-GB" sz="24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034344" y="398037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い</a:t>
            </a:r>
            <a:r>
              <a:rPr lang="en-GB" sz="1200" dirty="0" err="1">
                <a:solidFill>
                  <a:schemeClr val="accent6">
                    <a:lumMod val="75000"/>
                  </a:schemeClr>
                </a:solidFill>
              </a:rPr>
              <a:t>つ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ぱい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36247" y="5436538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あります</a:t>
            </a:r>
            <a:endParaRPr lang="en-GB" sz="4000" dirty="0"/>
          </a:p>
        </p:txBody>
      </p:sp>
      <p:sp>
        <p:nvSpPr>
          <p:cNvPr id="40" name="Rectangle 39"/>
          <p:cNvSpPr/>
          <p:nvPr/>
        </p:nvSpPr>
        <p:spPr>
          <a:xfrm>
            <a:off x="6274944" y="1519143"/>
            <a:ext cx="2659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00"/>
                </a:solidFill>
              </a:rPr>
              <a:t> </a:t>
            </a:r>
            <a:r>
              <a:rPr lang="ja-JP" altLang="en-US" sz="4000" dirty="0">
                <a:solidFill>
                  <a:srgbClr val="000000"/>
                </a:solidFill>
              </a:rPr>
              <a:t>分かります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451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95567"/>
              </p:ext>
            </p:extLst>
          </p:nvPr>
        </p:nvGraphicFramePr>
        <p:xfrm>
          <a:off x="140128" y="2015844"/>
          <a:ext cx="88419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1947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   しぶや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　　　　　　　　　　　　　　　　　　　　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GB" altLang="ja-JP" sz="2800" dirty="0" smtClean="0"/>
                        <a:t>- </a:t>
                      </a:r>
                      <a:r>
                        <a:rPr lang="ja-JP" altLang="en-US" sz="2800" dirty="0" smtClean="0"/>
                        <a:t>渋谷に行きます。渋谷</a:t>
                      </a:r>
                      <a:r>
                        <a:rPr lang="en-GB" sz="28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で</a:t>
                      </a:r>
                      <a:r>
                        <a:rPr lang="en-GB" sz="2800" u="sng" dirty="0" err="1" smtClean="0">
                          <a:solidFill>
                            <a:schemeClr val="tx1"/>
                          </a:solidFill>
                        </a:rPr>
                        <a:t>シ</a:t>
                      </a:r>
                      <a:r>
                        <a:rPr lang="en-GB" sz="1800" u="sng" dirty="0" err="1" smtClean="0">
                          <a:solidFill>
                            <a:schemeClr val="tx1"/>
                          </a:solidFill>
                        </a:rPr>
                        <a:t>ヨツ</a:t>
                      </a:r>
                      <a:r>
                        <a:rPr lang="en-GB" sz="2800" u="sng" dirty="0" err="1" smtClean="0">
                          <a:solidFill>
                            <a:schemeClr val="tx1"/>
                          </a:solidFill>
                        </a:rPr>
                        <a:t>ピングをします</a:t>
                      </a:r>
                      <a:r>
                        <a:rPr lang="en-GB" sz="2800" dirty="0" smtClean="0"/>
                        <a:t>。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3553224"/>
            <a:ext cx="6081651" cy="821241"/>
            <a:chOff x="2818617" y="3926828"/>
            <a:chExt cx="6081651" cy="821241"/>
          </a:xfrm>
        </p:grpSpPr>
        <p:sp>
          <p:nvSpPr>
            <p:cNvPr id="11" name="Rectangle 10"/>
            <p:cNvSpPr/>
            <p:nvPr/>
          </p:nvSpPr>
          <p:spPr>
            <a:xfrm>
              <a:off x="2952806" y="4224849"/>
              <a:ext cx="5947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/>
                <a:t>-</a:t>
              </a:r>
              <a:r>
                <a:rPr lang="en-GB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2800" dirty="0" smtClean="0">
                  <a:solidFill>
                    <a:schemeClr val="accent2"/>
                  </a:solidFill>
                </a:rPr>
                <a:t>週 に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何</a:t>
              </a:r>
              <a:r>
                <a:rPr lang="en-GB" sz="2800" dirty="0" err="1" smtClean="0">
                  <a:solidFill>
                    <a:schemeClr val="accent2"/>
                  </a:solidFill>
                </a:rPr>
                <a:t>回</a:t>
              </a:r>
              <a:r>
                <a:rPr lang="en-GB" sz="2800" u="sng" dirty="0" err="1" smtClean="0"/>
                <a:t>シ</a:t>
              </a:r>
              <a:r>
                <a:rPr lang="en-GB" u="sng" dirty="0" err="1" smtClean="0"/>
                <a:t>ヨツ</a:t>
              </a:r>
              <a:r>
                <a:rPr lang="en-GB" sz="2800" u="sng" dirty="0" err="1" smtClean="0"/>
                <a:t>ピングをします</a:t>
              </a:r>
              <a:r>
                <a:rPr lang="en-GB" sz="2800" dirty="0" err="1" smtClean="0">
                  <a:solidFill>
                    <a:srgbClr val="FF0000"/>
                  </a:solidFill>
                </a:rPr>
                <a:t>か</a:t>
              </a:r>
              <a:r>
                <a:rPr lang="en-GB" sz="2800" dirty="0"/>
                <a:t>。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8617" y="3926828"/>
              <a:ext cx="21900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 smtClean="0"/>
                <a:t>      </a:t>
              </a:r>
              <a:r>
                <a:rPr lang="en-GB" sz="1600" b="1" dirty="0" err="1" smtClean="0"/>
                <a:t>しゅう</a:t>
              </a:r>
              <a:r>
                <a:rPr lang="en-GB" sz="1600" b="1" dirty="0" smtClean="0"/>
                <a:t>    </a:t>
              </a:r>
              <a:r>
                <a:rPr lang="en-GB" sz="1600" b="1" dirty="0" err="1" smtClean="0"/>
                <a:t>なん</a:t>
              </a:r>
              <a:r>
                <a:rPr lang="en-GB" sz="1600" b="1" dirty="0" smtClean="0"/>
                <a:t> </a:t>
              </a:r>
              <a:r>
                <a:rPr lang="en-GB" sz="1600" b="1" dirty="0" err="1" smtClean="0"/>
                <a:t>かい</a:t>
              </a:r>
              <a:endParaRPr lang="en-GB" sz="1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0128" y="400244"/>
            <a:ext cx="6580648" cy="523220"/>
            <a:chOff x="340153" y="702357"/>
            <a:chExt cx="6580648" cy="523220"/>
          </a:xfrm>
        </p:grpSpPr>
        <p:sp>
          <p:nvSpPr>
            <p:cNvPr id="3" name="Rectangle 2"/>
            <p:cNvSpPr/>
            <p:nvPr/>
          </p:nvSpPr>
          <p:spPr>
            <a:xfrm>
              <a:off x="340153" y="702357"/>
              <a:ext cx="65806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/>
                <a:t>- </a:t>
              </a:r>
              <a:r>
                <a:rPr lang="en-GB" sz="2800" dirty="0" err="1" smtClean="0">
                  <a:solidFill>
                    <a:schemeClr val="accent6"/>
                  </a:solidFill>
                </a:rPr>
                <a:t>あれ</a:t>
              </a:r>
              <a:r>
                <a:rPr lang="en-GB" sz="2800" dirty="0" smtClean="0"/>
                <a:t>？          </a:t>
              </a:r>
              <a:r>
                <a:rPr lang="en-GB" sz="2800" dirty="0" err="1" smtClean="0"/>
                <a:t>さん</a:t>
              </a:r>
              <a:r>
                <a:rPr lang="en-GB" sz="2800" dirty="0" err="1"/>
                <a:t>！おひさしぶりです</a:t>
              </a:r>
              <a:r>
                <a:rPr lang="en-GB" sz="2800" dirty="0"/>
                <a:t>。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755875" y="758961"/>
              <a:ext cx="717381" cy="410011"/>
              <a:chOff x="6997869" y="2693437"/>
              <a:chExt cx="1003131" cy="59312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997869" y="2693437"/>
                <a:ext cx="469556" cy="59312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547305" y="2699393"/>
                <a:ext cx="453695" cy="58716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34189" y="4571440"/>
            <a:ext cx="5357557" cy="1950098"/>
            <a:chOff x="2699856" y="2276428"/>
            <a:chExt cx="5357557" cy="1950098"/>
          </a:xfrm>
        </p:grpSpPr>
        <p:sp>
          <p:nvSpPr>
            <p:cNvPr id="21" name="Rectangle 20"/>
            <p:cNvSpPr/>
            <p:nvPr/>
          </p:nvSpPr>
          <p:spPr>
            <a:xfrm>
              <a:off x="2749704" y="3087960"/>
              <a:ext cx="17411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しゅう</a:t>
              </a:r>
              <a:r>
                <a:rPr lang="en-GB" sz="1600" dirty="0" smtClean="0"/>
                <a:t>     </a:t>
              </a:r>
              <a:r>
                <a:rPr lang="en-GB" sz="1600" dirty="0"/>
                <a:t>に 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かい</a:t>
              </a:r>
              <a:endParaRPr lang="en-GB" sz="16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99856" y="2276428"/>
              <a:ext cx="5357557" cy="1950098"/>
              <a:chOff x="1671156" y="2324773"/>
              <a:chExt cx="5357557" cy="19500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671156" y="2520545"/>
                <a:ext cx="5357557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800" dirty="0" smtClean="0"/>
                  <a:t>- </a:t>
                </a:r>
                <a:r>
                  <a:rPr lang="ja-JP" altLang="en-US" sz="2800" dirty="0" smtClean="0"/>
                  <a:t>フ</a:t>
                </a:r>
                <a:r>
                  <a:rPr lang="ja-JP" altLang="en-US" dirty="0"/>
                  <a:t>アツ</a:t>
                </a:r>
                <a:r>
                  <a:rPr lang="ja-JP" altLang="en-US" sz="2800" dirty="0" smtClean="0"/>
                  <a:t>シ</a:t>
                </a:r>
                <a:r>
                  <a:rPr lang="ja-JP" altLang="en-US" dirty="0"/>
                  <a:t>ヨ</a:t>
                </a:r>
                <a:r>
                  <a:rPr lang="ja-JP" altLang="en-US" sz="2800" dirty="0"/>
                  <a:t>ン</a:t>
                </a:r>
                <a:r>
                  <a:rPr lang="en-GB" sz="2800" dirty="0" err="1" smtClean="0">
                    <a:solidFill>
                      <a:srgbClr val="7030A0"/>
                    </a:solidFill>
                  </a:rPr>
                  <a:t>が</a:t>
                </a:r>
                <a:r>
                  <a:rPr lang="en-GB" sz="2800" dirty="0" err="1" smtClean="0">
                    <a:solidFill>
                      <a:schemeClr val="accent5"/>
                    </a:solidFill>
                  </a:rPr>
                  <a:t>とても</a:t>
                </a:r>
                <a:r>
                  <a:rPr lang="en-GB" sz="2800" dirty="0" err="1" smtClean="0">
                    <a:solidFill>
                      <a:srgbClr val="7030A0"/>
                    </a:solidFill>
                  </a:rPr>
                  <a:t>好</a:t>
                </a:r>
                <a:r>
                  <a:rPr lang="ja-JP" altLang="en-US" sz="2800" dirty="0">
                    <a:solidFill>
                      <a:srgbClr val="7030A0"/>
                    </a:solidFill>
                  </a:rPr>
                  <a:t>き</a:t>
                </a:r>
                <a:r>
                  <a:rPr lang="ja-JP" altLang="en-US" sz="2800" b="1" u="sng" dirty="0">
                    <a:solidFill>
                      <a:srgbClr val="7030A0"/>
                    </a:solidFill>
                  </a:rPr>
                  <a:t>なので</a:t>
                </a:r>
                <a:r>
                  <a:rPr lang="en-GB" sz="2400" dirty="0" smtClean="0"/>
                  <a:t>、</a:t>
                </a:r>
              </a:p>
              <a:p>
                <a:endParaRPr lang="en-GB" sz="2800" dirty="0" smtClean="0">
                  <a:solidFill>
                    <a:srgbClr val="FF0000"/>
                  </a:solidFill>
                </a:endParaRPr>
              </a:p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GB" sz="2800" dirty="0" err="1" smtClean="0">
                    <a:solidFill>
                      <a:schemeClr val="accent2"/>
                    </a:solidFill>
                  </a:rPr>
                  <a:t>週に二回</a:t>
                </a:r>
                <a:r>
                  <a:rPr lang="en-GB" sz="2800" u="sng" dirty="0" err="1"/>
                  <a:t>シ</a:t>
                </a:r>
                <a:r>
                  <a:rPr lang="en-GB" u="sng" dirty="0" err="1"/>
                  <a:t>ヨツ</a:t>
                </a:r>
                <a:r>
                  <a:rPr lang="en-GB" sz="2800" u="sng" dirty="0" err="1"/>
                  <a:t>ピングをします</a:t>
                </a:r>
                <a:r>
                  <a:rPr lang="ja-JP" altLang="en-US" sz="2800" dirty="0" smtClean="0"/>
                  <a:t>。</a:t>
                </a:r>
                <a:endParaRPr lang="en-GB" sz="2400" dirty="0"/>
              </a:p>
              <a:p>
                <a:endParaRPr lang="en-GB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53258" y="2324773"/>
                <a:ext cx="4283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600" dirty="0" smtClean="0"/>
                  <a:t> す</a:t>
                </a:r>
                <a:endParaRPr lang="en-GB" sz="1600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0128" y="996451"/>
            <a:ext cx="9567043" cy="768670"/>
            <a:chOff x="140128" y="1201220"/>
            <a:chExt cx="9567043" cy="768670"/>
          </a:xfrm>
        </p:grpSpPr>
        <p:grpSp>
          <p:nvGrpSpPr>
            <p:cNvPr id="27" name="Group 26"/>
            <p:cNvGrpSpPr/>
            <p:nvPr/>
          </p:nvGrpSpPr>
          <p:grpSpPr>
            <a:xfrm>
              <a:off x="140128" y="1446670"/>
              <a:ext cx="9567043" cy="523220"/>
              <a:chOff x="140128" y="1446670"/>
              <a:chExt cx="9567043" cy="52322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0128" y="1446670"/>
                <a:ext cx="95670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800" dirty="0" smtClean="0"/>
                  <a:t>- </a:t>
                </a:r>
                <a:r>
                  <a:rPr lang="ja-JP" altLang="en-US" sz="2800" dirty="0" smtClean="0">
                    <a:solidFill>
                      <a:schemeClr val="accent6"/>
                    </a:solidFill>
                  </a:rPr>
                  <a:t>あ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つ</a:t>
                </a:r>
                <a:r>
                  <a:rPr lang="ja-JP" altLang="en-US" sz="2800" dirty="0" smtClean="0"/>
                  <a:t>！         さ</a:t>
                </a:r>
                <a:r>
                  <a:rPr lang="ja-JP" altLang="en-US" sz="2800" dirty="0"/>
                  <a:t>ん</a:t>
                </a:r>
                <a:r>
                  <a:rPr lang="ja-JP" altLang="en-US" sz="2800" dirty="0" smtClean="0"/>
                  <a:t>。</a:t>
                </a:r>
                <a:r>
                  <a:rPr lang="en-GB" sz="2800" dirty="0" err="1"/>
                  <a:t>お</a:t>
                </a:r>
                <a:r>
                  <a:rPr lang="en-GB" sz="2800" dirty="0" err="1" smtClean="0"/>
                  <a:t>ひさしぶりです</a:t>
                </a:r>
                <a:r>
                  <a:rPr lang="ja-JP" altLang="en-US" sz="2800" dirty="0">
                    <a:solidFill>
                      <a:schemeClr val="accent6"/>
                    </a:solidFill>
                  </a:rPr>
                  <a:t>ね</a:t>
                </a:r>
                <a:r>
                  <a:rPr lang="ja-JP" altLang="en-US" sz="2800" dirty="0"/>
                  <a:t>。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どこ</a:t>
                </a:r>
                <a:r>
                  <a:rPr lang="ja-JP" altLang="en-US" sz="2800" dirty="0" smtClean="0"/>
                  <a:t>に行き</a:t>
                </a:r>
                <a:r>
                  <a:rPr lang="ja-JP" altLang="en-US" sz="2800" dirty="0"/>
                  <a:t>ます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か</a:t>
                </a:r>
                <a:r>
                  <a:rPr lang="ja-JP" altLang="en-US" sz="2800" dirty="0"/>
                  <a:t>。</a:t>
                </a:r>
                <a:endParaRPr lang="en-GB" sz="28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298069" y="1473340"/>
                <a:ext cx="717381" cy="410011"/>
                <a:chOff x="6997869" y="2693437"/>
                <a:chExt cx="1003131" cy="593124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997869" y="2693437"/>
                  <a:ext cx="469556" cy="59312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547305" y="2699393"/>
                  <a:ext cx="453695" cy="58716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>
              <a:off x="7266088" y="1201220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い</a:t>
              </a:r>
              <a:endParaRPr lang="en-GB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24598" y="282368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>
                <a:solidFill>
                  <a:schemeClr val="accent5"/>
                </a:solidFill>
              </a:rPr>
              <a:t>よく</a:t>
            </a:r>
            <a:r>
              <a:rPr lang="ja-JP" altLang="en-US" sz="2800" dirty="0"/>
              <a:t>行</a:t>
            </a:r>
            <a:r>
              <a:rPr lang="en-GB" sz="2800" dirty="0" err="1" smtClean="0"/>
              <a:t>きます</a:t>
            </a:r>
            <a:r>
              <a:rPr lang="en-GB" sz="2800" dirty="0" err="1" smtClean="0">
                <a:solidFill>
                  <a:schemeClr val="accent6"/>
                </a:solidFill>
              </a:rPr>
              <a:t>よ</a:t>
            </a:r>
            <a:r>
              <a:rPr lang="en-GB" sz="2800" dirty="0"/>
              <a:t>。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822756" y="4571440"/>
            <a:ext cx="3692012" cy="2763233"/>
            <a:chOff x="5822756" y="4571440"/>
            <a:chExt cx="3692012" cy="2763233"/>
          </a:xfrm>
        </p:grpSpPr>
        <p:grpSp>
          <p:nvGrpSpPr>
            <p:cNvPr id="33" name="Group 32"/>
            <p:cNvGrpSpPr/>
            <p:nvPr/>
          </p:nvGrpSpPr>
          <p:grpSpPr>
            <a:xfrm>
              <a:off x="6629855" y="5324662"/>
              <a:ext cx="2077813" cy="1196876"/>
              <a:chOff x="7022431" y="5132788"/>
              <a:chExt cx="2077813" cy="11968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022431" y="5406334"/>
                <a:ext cx="207781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 err="1" smtClean="0"/>
                  <a:t>会話</a:t>
                </a:r>
                <a:r>
                  <a:rPr lang="en-GB" sz="5400" dirty="0" smtClean="0"/>
                  <a:t> 1</a:t>
                </a:r>
                <a:endParaRPr lang="en-GB" sz="54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33793" y="5132788"/>
                <a:ext cx="1194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 smtClean="0"/>
                  <a:t>かい</a:t>
                </a:r>
                <a:r>
                  <a:rPr lang="en-GB" dirty="0" smtClean="0"/>
                  <a:t>      わ</a:t>
                </a:r>
                <a:endParaRPr lang="en-GB" dirty="0"/>
              </a:p>
            </p:txBody>
          </p:sp>
        </p:grpSp>
        <p:sp>
          <p:nvSpPr>
            <p:cNvPr id="34" name="Explosion 2 33"/>
            <p:cNvSpPr/>
            <p:nvPr/>
          </p:nvSpPr>
          <p:spPr>
            <a:xfrm>
              <a:off x="5822756" y="4571440"/>
              <a:ext cx="3692012" cy="2763233"/>
            </a:xfrm>
            <a:prstGeom prst="irregularSeal2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620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839" y="131907"/>
            <a:ext cx="6667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3600" b="1" dirty="0" smtClean="0">
                <a:solidFill>
                  <a:schemeClr val="accent5"/>
                </a:solidFill>
              </a:rPr>
              <a:t>Because…</a:t>
            </a:r>
            <a:r>
              <a:rPr lang="ja-JP" altLang="en-US" sz="3600" b="1" dirty="0" smtClean="0">
                <a:solidFill>
                  <a:schemeClr val="accent5"/>
                </a:solidFill>
              </a:rPr>
              <a:t>　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8479" y="1157539"/>
            <a:ext cx="2864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なので</a:t>
            </a:r>
            <a:r>
              <a:rPr lang="en-GB" sz="3200" dirty="0" smtClean="0"/>
              <a:t> / </a:t>
            </a:r>
            <a:r>
              <a:rPr lang="en-GB" sz="3200" dirty="0" err="1" smtClean="0"/>
              <a:t>ので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5399773" y="1157539"/>
            <a:ext cx="2819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だから</a:t>
            </a:r>
            <a:r>
              <a:rPr lang="en-GB" sz="3200" dirty="0" smtClean="0"/>
              <a:t> / </a:t>
            </a:r>
            <a:r>
              <a:rPr lang="en-GB" sz="3200" dirty="0" err="1"/>
              <a:t>から</a:t>
            </a:r>
            <a:endParaRPr lang="en-GB" sz="3200" dirty="0"/>
          </a:p>
          <a:p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4661683" y="5746762"/>
            <a:ext cx="448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りんごが</a:t>
            </a:r>
            <a:r>
              <a:rPr lang="en-GB" sz="2400" dirty="0" err="1">
                <a:solidFill>
                  <a:schemeClr val="accent5"/>
                </a:solidFill>
              </a:rPr>
              <a:t>い</a:t>
            </a:r>
            <a:r>
              <a:rPr lang="en-GB" sz="1600" dirty="0" err="1">
                <a:solidFill>
                  <a:schemeClr val="accent5"/>
                </a:solidFill>
              </a:rPr>
              <a:t>つ</a:t>
            </a:r>
            <a:r>
              <a:rPr lang="en-GB" sz="2400" dirty="0" err="1">
                <a:solidFill>
                  <a:schemeClr val="accent5"/>
                </a:solidFill>
              </a:rPr>
              <a:t>ぱい</a:t>
            </a:r>
            <a:r>
              <a:rPr lang="en-GB" sz="2400" u="sng" dirty="0" err="1"/>
              <a:t>ある</a:t>
            </a:r>
            <a:r>
              <a:rPr lang="en-GB" sz="2400" dirty="0" err="1">
                <a:solidFill>
                  <a:schemeClr val="accent6"/>
                </a:solidFill>
              </a:rPr>
              <a:t>から</a:t>
            </a:r>
            <a:r>
              <a:rPr lang="en-GB" sz="2400" dirty="0" smtClean="0"/>
              <a:t>、(…)</a:t>
            </a:r>
            <a:endParaRPr lang="en-GB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763" y="3185579"/>
            <a:ext cx="4277133" cy="694379"/>
            <a:chOff x="1068981" y="4124281"/>
            <a:chExt cx="4277133" cy="694379"/>
          </a:xfrm>
        </p:grpSpPr>
        <p:sp>
          <p:nvSpPr>
            <p:cNvPr id="15" name="Rectangle 14"/>
            <p:cNvSpPr/>
            <p:nvPr/>
          </p:nvSpPr>
          <p:spPr>
            <a:xfrm>
              <a:off x="1068981" y="4356995"/>
              <a:ext cx="4277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字</a:t>
              </a:r>
              <a:r>
                <a:rPr lang="en-GB" sz="2400" dirty="0" err="1" smtClean="0"/>
                <a:t>は</a:t>
              </a:r>
              <a:r>
                <a:rPr lang="en-GB" sz="2400" dirty="0" err="1" smtClean="0">
                  <a:solidFill>
                    <a:schemeClr val="accent5"/>
                  </a:solidFill>
                </a:rPr>
                <a:t>とても</a:t>
              </a:r>
              <a:r>
                <a:rPr lang="en-GB" sz="2400" u="sng" dirty="0" err="1" smtClean="0"/>
                <a:t>きれい</a:t>
              </a:r>
              <a:r>
                <a:rPr lang="en-GB" sz="2400" dirty="0" err="1" smtClean="0">
                  <a:solidFill>
                    <a:schemeClr val="accent6"/>
                  </a:solidFill>
                </a:rPr>
                <a:t>なので</a:t>
              </a:r>
              <a:r>
                <a:rPr lang="en-GB" sz="2400" dirty="0" smtClean="0"/>
                <a:t>、(…)</a:t>
              </a:r>
              <a:endParaRPr lang="en-GB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00882" y="412428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じ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630" y="2273072"/>
            <a:ext cx="3661580" cy="762688"/>
            <a:chOff x="1233431" y="3130165"/>
            <a:chExt cx="3661580" cy="762688"/>
          </a:xfrm>
        </p:grpSpPr>
        <p:sp>
          <p:nvSpPr>
            <p:cNvPr id="9" name="Rectangle 8"/>
            <p:cNvSpPr/>
            <p:nvPr/>
          </p:nvSpPr>
          <p:spPr>
            <a:xfrm>
              <a:off x="1233431" y="3431188"/>
              <a:ext cx="36615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 smtClean="0"/>
                <a:t>せんぱいの</a:t>
              </a:r>
              <a:r>
                <a:rPr lang="ja-JP" altLang="en-US" sz="2400" dirty="0" smtClean="0"/>
                <a:t>車</a:t>
              </a:r>
              <a:r>
                <a:rPr lang="en-GB" sz="2400" dirty="0" err="1" smtClean="0">
                  <a:solidFill>
                    <a:schemeClr val="accent6"/>
                  </a:solidFill>
                </a:rPr>
                <a:t>なので</a:t>
              </a:r>
              <a:r>
                <a:rPr lang="en-GB" sz="2400" dirty="0" smtClean="0"/>
                <a:t>、(…)</a:t>
              </a:r>
              <a:endParaRPr lang="en-GB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25639" y="3130165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 err="1"/>
                <a:t>くるま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763" y="4500608"/>
            <a:ext cx="5100551" cy="733670"/>
            <a:chOff x="916420" y="4825367"/>
            <a:chExt cx="5100551" cy="733670"/>
          </a:xfrm>
        </p:grpSpPr>
        <p:sp>
          <p:nvSpPr>
            <p:cNvPr id="8" name="Rectangle 7"/>
            <p:cNvSpPr/>
            <p:nvPr/>
          </p:nvSpPr>
          <p:spPr>
            <a:xfrm>
              <a:off x="919101" y="5097372"/>
              <a:ext cx="50978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今</a:t>
              </a:r>
              <a:r>
                <a:rPr lang="ja-JP" altLang="en-US" sz="2400" dirty="0" smtClean="0"/>
                <a:t>日</a:t>
              </a:r>
              <a:r>
                <a:rPr lang="en-GB" sz="2400" dirty="0" err="1" smtClean="0"/>
                <a:t>は</a:t>
              </a:r>
              <a:r>
                <a:rPr lang="en-GB" sz="2400" dirty="0" err="1" smtClean="0">
                  <a:solidFill>
                    <a:schemeClr val="accent5"/>
                  </a:solidFill>
                </a:rPr>
                <a:t>け</a:t>
              </a:r>
              <a:r>
                <a:rPr lang="en-GB" sz="1600" dirty="0" err="1" smtClean="0">
                  <a:solidFill>
                    <a:schemeClr val="accent5"/>
                  </a:solidFill>
                </a:rPr>
                <a:t>つ</a:t>
              </a:r>
              <a:r>
                <a:rPr lang="en-GB" sz="2400" dirty="0" err="1" smtClean="0">
                  <a:solidFill>
                    <a:schemeClr val="accent5"/>
                  </a:solidFill>
                </a:rPr>
                <a:t>こう</a:t>
              </a:r>
              <a:r>
                <a:rPr lang="en-GB" sz="2400" u="sng" dirty="0" err="1" smtClean="0"/>
                <a:t>いそがしい</a:t>
              </a:r>
              <a:r>
                <a:rPr lang="en-GB" sz="2400" dirty="0" err="1" smtClean="0">
                  <a:solidFill>
                    <a:schemeClr val="accent6"/>
                  </a:solidFill>
                </a:rPr>
                <a:t>ので</a:t>
              </a:r>
              <a:r>
                <a:rPr lang="en-GB" sz="2400" dirty="0" smtClean="0"/>
                <a:t>、(…)</a:t>
              </a:r>
              <a:endParaRPr lang="en-GB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6420" y="4825367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きょう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763" y="5469763"/>
            <a:ext cx="3399566" cy="738664"/>
            <a:chOff x="804409" y="5513427"/>
            <a:chExt cx="3399566" cy="738664"/>
          </a:xfrm>
        </p:grpSpPr>
        <p:sp>
          <p:nvSpPr>
            <p:cNvPr id="12" name="Rectangle 11"/>
            <p:cNvSpPr/>
            <p:nvPr/>
          </p:nvSpPr>
          <p:spPr>
            <a:xfrm>
              <a:off x="919101" y="5790426"/>
              <a:ext cx="3284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海外</a:t>
              </a:r>
              <a:r>
                <a:rPr lang="ja-JP" altLang="en-US" sz="2400" dirty="0"/>
                <a:t>に</a:t>
              </a:r>
              <a:r>
                <a:rPr lang="ja-JP" altLang="en-US" sz="2400" dirty="0">
                  <a:solidFill>
                    <a:schemeClr val="accent5"/>
                  </a:solidFill>
                </a:rPr>
                <a:t>よく</a:t>
              </a:r>
              <a:r>
                <a:rPr lang="ja-JP" altLang="en-US" sz="2400" u="sng" dirty="0" smtClean="0"/>
                <a:t>行</a:t>
              </a:r>
              <a:r>
                <a:rPr lang="ja-JP" altLang="en-US" sz="2400" u="sng" dirty="0"/>
                <a:t>く</a:t>
              </a:r>
              <a:r>
                <a:rPr lang="ja-JP" altLang="en-US" sz="2400" dirty="0">
                  <a:solidFill>
                    <a:schemeClr val="accent6"/>
                  </a:solidFill>
                </a:rPr>
                <a:t>ので</a:t>
              </a:r>
              <a:r>
                <a:rPr lang="ja-JP" altLang="en-US" sz="2400" dirty="0" smtClean="0"/>
                <a:t>、 </a:t>
              </a:r>
              <a:r>
                <a:rPr lang="en-GB" altLang="ja-JP" sz="2400" dirty="0" smtClean="0"/>
                <a:t>(…)</a:t>
              </a:r>
              <a:endParaRPr lang="en-GB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4409" y="551342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かいがい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68583" y="2265715"/>
            <a:ext cx="2984998" cy="754053"/>
            <a:chOff x="5153025" y="2265715"/>
            <a:chExt cx="2984998" cy="754053"/>
          </a:xfrm>
        </p:grpSpPr>
        <p:sp>
          <p:nvSpPr>
            <p:cNvPr id="13" name="Rectangle 12"/>
            <p:cNvSpPr/>
            <p:nvPr/>
          </p:nvSpPr>
          <p:spPr>
            <a:xfrm>
              <a:off x="5399773" y="2558103"/>
              <a:ext cx="27382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私</a:t>
              </a:r>
              <a:r>
                <a:rPr lang="en-GB" sz="2400" dirty="0" smtClean="0"/>
                <a:t>の</a:t>
              </a:r>
              <a:r>
                <a:rPr lang="ja-JP" altLang="en-US" sz="2400" dirty="0" smtClean="0"/>
                <a:t>本</a:t>
              </a:r>
              <a:r>
                <a:rPr lang="en-GB" sz="2400" dirty="0" err="1" smtClean="0">
                  <a:solidFill>
                    <a:schemeClr val="accent6"/>
                  </a:solidFill>
                </a:rPr>
                <a:t>だから</a:t>
              </a:r>
              <a:r>
                <a:rPr lang="en-GB" sz="2400" dirty="0" smtClean="0"/>
                <a:t>、(…)</a:t>
              </a:r>
              <a:endParaRPr lang="en-GB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3025" y="2265715"/>
              <a:ext cx="14006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err="1" smtClean="0"/>
                <a:t>わたし</a:t>
              </a:r>
              <a:r>
                <a:rPr lang="en-GB" sz="1600" dirty="0" smtClean="0"/>
                <a:t>    </a:t>
              </a:r>
              <a:r>
                <a:rPr lang="en-GB" sz="1600" u="sng" dirty="0" err="1" smtClean="0"/>
                <a:t>ほん</a:t>
              </a:r>
              <a:endParaRPr lang="en-GB" sz="1600" dirty="0"/>
            </a:p>
            <a:p>
              <a:endParaRPr lang="en-GB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68583" y="4500608"/>
            <a:ext cx="3091014" cy="760047"/>
            <a:chOff x="5518801" y="4798990"/>
            <a:chExt cx="3091014" cy="760047"/>
          </a:xfrm>
        </p:grpSpPr>
        <p:sp>
          <p:nvSpPr>
            <p:cNvPr id="7" name="Rectangle 6"/>
            <p:cNvSpPr/>
            <p:nvPr/>
          </p:nvSpPr>
          <p:spPr>
            <a:xfrm>
              <a:off x="5563788" y="5097372"/>
              <a:ext cx="30460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犬</a:t>
              </a:r>
              <a:r>
                <a:rPr lang="en-GB" sz="2400" dirty="0" smtClean="0"/>
                <a:t>は</a:t>
              </a:r>
              <a:r>
                <a:rPr lang="ja-JP" altLang="en-US" sz="2400" dirty="0" smtClean="0"/>
                <a:t>大</a:t>
              </a:r>
              <a:r>
                <a:rPr lang="en-GB" sz="2400" u="sng" dirty="0" err="1" smtClean="0"/>
                <a:t>きい</a:t>
              </a:r>
              <a:r>
                <a:rPr lang="en-GB" sz="2400" dirty="0" err="1" smtClean="0">
                  <a:solidFill>
                    <a:schemeClr val="accent6"/>
                  </a:solidFill>
                </a:rPr>
                <a:t>から</a:t>
              </a:r>
              <a:r>
                <a:rPr lang="en-GB" sz="2400" dirty="0" smtClean="0"/>
                <a:t>、(…)</a:t>
              </a:r>
              <a:endParaRPr lang="en-GB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18801" y="4798990"/>
              <a:ext cx="1266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いぬ</a:t>
              </a:r>
              <a:r>
                <a:rPr lang="en-GB" dirty="0" smtClean="0"/>
                <a:t>   </a:t>
              </a:r>
              <a:r>
                <a:rPr lang="en-GB" u="sng" dirty="0" err="1" smtClean="0"/>
                <a:t>おお</a:t>
              </a:r>
              <a:endParaRPr lang="en-GB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68583" y="3155009"/>
            <a:ext cx="3793790" cy="730892"/>
            <a:chOff x="5031268" y="3223467"/>
            <a:chExt cx="3793790" cy="730892"/>
          </a:xfrm>
        </p:grpSpPr>
        <p:sp>
          <p:nvSpPr>
            <p:cNvPr id="32" name="Rectangle 31"/>
            <p:cNvSpPr/>
            <p:nvPr/>
          </p:nvSpPr>
          <p:spPr>
            <a:xfrm>
              <a:off x="5163478" y="3492694"/>
              <a:ext cx="36615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音</a:t>
              </a:r>
              <a:r>
                <a:rPr lang="ja-JP" altLang="en-US" sz="2400" dirty="0"/>
                <a:t>楽</a:t>
              </a:r>
              <a:r>
                <a:rPr lang="en-GB" sz="2400" dirty="0" err="1" smtClean="0"/>
                <a:t>は</a:t>
              </a:r>
              <a:r>
                <a:rPr lang="en-GB" sz="2400" u="sng" dirty="0" err="1" smtClean="0"/>
                <a:t>しずか</a:t>
              </a:r>
              <a:r>
                <a:rPr lang="en-GB" sz="2400" dirty="0" err="1" smtClean="0">
                  <a:solidFill>
                    <a:schemeClr val="accent6"/>
                  </a:solidFill>
                </a:rPr>
                <a:t>だから</a:t>
              </a:r>
              <a:r>
                <a:rPr lang="en-GB" sz="2400" dirty="0" smtClean="0"/>
                <a:t>、(…)</a:t>
              </a:r>
              <a:endParaRPr lang="en-GB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31268" y="322346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おんがく</a:t>
              </a:r>
              <a:endParaRPr lang="en-GB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61684" y="1870489"/>
            <a:ext cx="4415642" cy="485042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109" y="1870489"/>
            <a:ext cx="4415642" cy="485042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3826485" y="2483129"/>
            <a:ext cx="1367206" cy="714375"/>
            <a:chOff x="3937951" y="465548"/>
            <a:chExt cx="1367206" cy="714375"/>
          </a:xfrm>
        </p:grpSpPr>
        <p:sp>
          <p:nvSpPr>
            <p:cNvPr id="41" name="Flowchart: Punched Tape 40"/>
            <p:cNvSpPr/>
            <p:nvPr/>
          </p:nvSpPr>
          <p:spPr>
            <a:xfrm>
              <a:off x="3937951" y="465548"/>
              <a:ext cx="1367206" cy="714375"/>
            </a:xfrm>
            <a:prstGeom prst="flowChartPunched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9100" y="657225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NOUN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25049" y="3181620"/>
            <a:ext cx="1367206" cy="714375"/>
            <a:chOff x="3937951" y="465548"/>
            <a:chExt cx="1367206" cy="714375"/>
          </a:xfrm>
        </p:grpSpPr>
        <p:sp>
          <p:nvSpPr>
            <p:cNvPr id="44" name="Flowchart: Punched Tape 43"/>
            <p:cNvSpPr/>
            <p:nvPr/>
          </p:nvSpPr>
          <p:spPr>
            <a:xfrm>
              <a:off x="3937951" y="465548"/>
              <a:ext cx="1367206" cy="714375"/>
            </a:xfrm>
            <a:prstGeom prst="flowChartPunched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79413" y="638704"/>
              <a:ext cx="88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NA-ADJ</a:t>
              </a:r>
              <a:endParaRPr lang="en-GB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82908" y="5179217"/>
            <a:ext cx="1367206" cy="714375"/>
            <a:chOff x="3937951" y="465548"/>
            <a:chExt cx="1367206" cy="714375"/>
          </a:xfrm>
        </p:grpSpPr>
        <p:sp>
          <p:nvSpPr>
            <p:cNvPr id="51" name="Flowchart: Punched Tape 50"/>
            <p:cNvSpPr/>
            <p:nvPr/>
          </p:nvSpPr>
          <p:spPr>
            <a:xfrm>
              <a:off x="3937951" y="465548"/>
              <a:ext cx="1367206" cy="714375"/>
            </a:xfrm>
            <a:prstGeom prst="flowChartPunched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91623" y="638069"/>
              <a:ext cx="659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I-ADJ</a:t>
              </a:r>
              <a:endParaRPr lang="en-GB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79415" y="5876366"/>
            <a:ext cx="1367206" cy="714375"/>
            <a:chOff x="3937951" y="465548"/>
            <a:chExt cx="1367206" cy="714375"/>
          </a:xfrm>
        </p:grpSpPr>
        <p:sp>
          <p:nvSpPr>
            <p:cNvPr id="54" name="Flowchart: Punched Tape 53"/>
            <p:cNvSpPr/>
            <p:nvPr/>
          </p:nvSpPr>
          <p:spPr>
            <a:xfrm>
              <a:off x="3937951" y="465548"/>
              <a:ext cx="1367206" cy="714375"/>
            </a:xfrm>
            <a:prstGeom prst="flowChartPunched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82358" y="638069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VERB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3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8951" y="6007022"/>
            <a:ext cx="354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mykikitori.com/lesson4.html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66" b="2416"/>
          <a:stretch/>
        </p:blipFill>
        <p:spPr>
          <a:xfrm>
            <a:off x="5673916" y="340160"/>
            <a:ext cx="3041912" cy="18140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455" y="340160"/>
            <a:ext cx="4573688" cy="981432"/>
            <a:chOff x="7022431" y="5132788"/>
            <a:chExt cx="4573688" cy="981432"/>
          </a:xfrm>
        </p:grpSpPr>
        <p:sp>
          <p:nvSpPr>
            <p:cNvPr id="7" name="Rectangle 6"/>
            <p:cNvSpPr/>
            <p:nvPr/>
          </p:nvSpPr>
          <p:spPr>
            <a:xfrm>
              <a:off x="7022431" y="5406334"/>
              <a:ext cx="4573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 smtClean="0">
                  <a:solidFill>
                    <a:schemeClr val="accent5"/>
                  </a:solidFill>
                </a:rPr>
                <a:t>会話</a:t>
              </a:r>
              <a:r>
                <a:rPr lang="ja-JP" altLang="en-US" sz="4000" dirty="0">
                  <a:solidFill>
                    <a:schemeClr val="accent5"/>
                  </a:solidFill>
                </a:rPr>
                <a:t>を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聞きまし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よ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う</a:t>
              </a:r>
              <a:endParaRPr lang="en-GB" sz="4000" dirty="0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7593" y="5132788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5"/>
                  </a:solidFill>
                </a:rPr>
                <a:t>かい</a:t>
              </a:r>
              <a:r>
                <a:rPr lang="en-GB" dirty="0" smtClean="0">
                  <a:solidFill>
                    <a:schemeClr val="accent5"/>
                  </a:solidFill>
                </a:rPr>
                <a:t>   わ              き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993" t="5566" r="77788" b="85934"/>
          <a:stretch/>
        </p:blipFill>
        <p:spPr>
          <a:xfrm>
            <a:off x="5894709" y="2154242"/>
            <a:ext cx="2600325" cy="971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2909" t="12416" r="1049" b="30583"/>
          <a:stretch/>
        </p:blipFill>
        <p:spPr>
          <a:xfrm>
            <a:off x="343818" y="2097590"/>
            <a:ext cx="5219701" cy="33181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74399" y="3869174"/>
            <a:ext cx="2040943" cy="2009387"/>
            <a:chOff x="6540222" y="3899654"/>
            <a:chExt cx="2040943" cy="2009387"/>
          </a:xfrm>
        </p:grpSpPr>
        <p:sp>
          <p:nvSpPr>
            <p:cNvPr id="12" name="Rectangle 11"/>
            <p:cNvSpPr/>
            <p:nvPr/>
          </p:nvSpPr>
          <p:spPr>
            <a:xfrm>
              <a:off x="6540222" y="3899654"/>
              <a:ext cx="1744388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A: </a:t>
              </a:r>
              <a:r>
                <a:rPr lang="en-GB" sz="2400" dirty="0" err="1" smtClean="0"/>
                <a:t>ケリさん</a:t>
              </a:r>
              <a:endParaRPr lang="en-GB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40222" y="4673515"/>
              <a:ext cx="2040943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B: </a:t>
              </a:r>
              <a:r>
                <a:rPr lang="en-GB" sz="2400" dirty="0" err="1" smtClean="0"/>
                <a:t>ケンジさん</a:t>
              </a:r>
              <a:endParaRPr lang="en-GB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222" y="5447376"/>
              <a:ext cx="2037737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C: </a:t>
              </a:r>
              <a:r>
                <a:rPr lang="en-GB" sz="2400" dirty="0" err="1" smtClean="0"/>
                <a:t>サトミさん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2168" y="2078474"/>
            <a:ext cx="7997702" cy="1758255"/>
            <a:chOff x="771688" y="554474"/>
            <a:chExt cx="7997702" cy="1758255"/>
          </a:xfrm>
        </p:grpSpPr>
        <p:sp>
          <p:nvSpPr>
            <p:cNvPr id="6" name="Rectangle 5"/>
            <p:cNvSpPr/>
            <p:nvPr/>
          </p:nvSpPr>
          <p:spPr>
            <a:xfrm>
              <a:off x="771688" y="554474"/>
              <a:ext cx="5139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A: </a:t>
              </a:r>
              <a:r>
                <a:rPr lang="en-GB" sz="3200" dirty="0" err="1" smtClean="0">
                  <a:solidFill>
                    <a:schemeClr val="accent6">
                      <a:lumMod val="75000"/>
                    </a:schemeClr>
                  </a:solidFill>
                </a:rPr>
                <a:t>週末</a:t>
              </a:r>
              <a:r>
                <a:rPr lang="en-GB" sz="3200" dirty="0" err="1" smtClean="0"/>
                <a:t>は何をしましたか</a:t>
              </a:r>
              <a:r>
                <a:rPr lang="en-GB" sz="3200" dirty="0"/>
                <a:t>。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688" y="1727954"/>
              <a:ext cx="79977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B: </a:t>
              </a:r>
              <a:r>
                <a:rPr lang="en-GB" sz="3200" dirty="0" err="1" smtClean="0"/>
                <a:t>私は</a:t>
              </a:r>
              <a:r>
                <a:rPr lang="en-GB" sz="3200" dirty="0" err="1" smtClean="0">
                  <a:solidFill>
                    <a:schemeClr val="accent6">
                      <a:lumMod val="75000"/>
                    </a:schemeClr>
                  </a:solidFill>
                </a:rPr>
                <a:t>いもうと</a:t>
              </a:r>
              <a:r>
                <a:rPr lang="en-GB" sz="3200" dirty="0" err="1" smtClean="0"/>
                <a:t>とデパートに行きました</a:t>
              </a:r>
              <a:r>
                <a:rPr lang="en-GB" sz="3200" dirty="0"/>
                <a:t>。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455" y="340160"/>
            <a:ext cx="4573688" cy="981432"/>
            <a:chOff x="7022431" y="5132788"/>
            <a:chExt cx="4573688" cy="981432"/>
          </a:xfrm>
        </p:grpSpPr>
        <p:sp>
          <p:nvSpPr>
            <p:cNvPr id="3" name="Rectangle 2"/>
            <p:cNvSpPr/>
            <p:nvPr/>
          </p:nvSpPr>
          <p:spPr>
            <a:xfrm>
              <a:off x="7022431" y="5406334"/>
              <a:ext cx="4573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 smtClean="0">
                  <a:solidFill>
                    <a:schemeClr val="accent5"/>
                  </a:solidFill>
                </a:rPr>
                <a:t>会話</a:t>
              </a:r>
              <a:r>
                <a:rPr lang="ja-JP" altLang="en-US" sz="4000" dirty="0">
                  <a:solidFill>
                    <a:schemeClr val="accent5"/>
                  </a:solidFill>
                </a:rPr>
                <a:t>を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聞きまし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よ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う</a:t>
              </a:r>
              <a:endParaRPr lang="en-GB" sz="4000" dirty="0">
                <a:solidFill>
                  <a:schemeClr val="accent5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057593" y="5132788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5"/>
                  </a:solidFill>
                </a:rPr>
                <a:t>かい</a:t>
              </a:r>
              <a:r>
                <a:rPr lang="en-GB" dirty="0" smtClean="0">
                  <a:solidFill>
                    <a:schemeClr val="accent5"/>
                  </a:solidFill>
                </a:rPr>
                <a:t>   わ              き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33500" y="2168931"/>
            <a:ext cx="78486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1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179320" y="3342411"/>
            <a:ext cx="151638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2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9913" y="4686300"/>
            <a:ext cx="281519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1: 	</a:t>
            </a:r>
            <a:r>
              <a:rPr lang="ja-JP" altLang="en-US" sz="3200" dirty="0" smtClean="0"/>
              <a:t>し</a:t>
            </a:r>
            <a:r>
              <a:rPr lang="ja-JP" altLang="en-US" sz="3200" dirty="0"/>
              <a:t>ゅ</a:t>
            </a:r>
            <a:r>
              <a:rPr lang="ja-JP" altLang="en-US" sz="2000" dirty="0"/>
              <a:t>つ</a:t>
            </a:r>
            <a:r>
              <a:rPr lang="ja-JP" altLang="en-US" sz="3200" dirty="0"/>
              <a:t>ぱ</a:t>
            </a:r>
            <a:r>
              <a:rPr lang="ja-JP" altLang="en-US" sz="3200" dirty="0" smtClean="0"/>
              <a:t>つ</a:t>
            </a:r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しゅうま</a:t>
            </a:r>
            <a:r>
              <a:rPr lang="ja-JP" altLang="en-US" sz="3200" dirty="0" smtClean="0"/>
              <a:t>つ</a:t>
            </a:r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しゅるい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5143" y="4686300"/>
            <a:ext cx="25106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2: 	</a:t>
            </a:r>
            <a:r>
              <a:rPr lang="ja-JP" altLang="en-US" sz="3200" dirty="0"/>
              <a:t>いもうと</a:t>
            </a:r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きもの</a:t>
            </a:r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にもつ</a:t>
            </a:r>
            <a:endParaRPr lang="en-GB" sz="3200" dirty="0"/>
          </a:p>
        </p:txBody>
      </p:sp>
      <p:sp>
        <p:nvSpPr>
          <p:cNvPr id="12" name="Oval 11"/>
          <p:cNvSpPr/>
          <p:nvPr/>
        </p:nvSpPr>
        <p:spPr>
          <a:xfrm>
            <a:off x="2423898" y="5105370"/>
            <a:ext cx="1921210" cy="731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775960" y="4686300"/>
            <a:ext cx="1689807" cy="61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02168" y="2086094"/>
            <a:ext cx="6763390" cy="1765875"/>
            <a:chOff x="771688" y="1575554"/>
            <a:chExt cx="6763390" cy="1765875"/>
          </a:xfrm>
        </p:grpSpPr>
        <p:sp>
          <p:nvSpPr>
            <p:cNvPr id="13" name="Rectangle 12"/>
            <p:cNvSpPr/>
            <p:nvPr/>
          </p:nvSpPr>
          <p:spPr>
            <a:xfrm>
              <a:off x="771688" y="1575554"/>
              <a:ext cx="67633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C: </a:t>
              </a:r>
              <a:r>
                <a:rPr lang="en-GB" sz="3200" dirty="0" err="1" smtClean="0"/>
                <a:t>いいです</a:t>
              </a:r>
              <a:r>
                <a:rPr lang="en-GB" sz="3200" dirty="0" err="1" smtClean="0">
                  <a:solidFill>
                    <a:srgbClr val="FF33CC"/>
                  </a:solidFill>
                </a:rPr>
                <a:t>ね</a:t>
              </a:r>
              <a:r>
                <a:rPr lang="en-GB" sz="3200" dirty="0" err="1"/>
                <a:t>。何を買いましたか</a:t>
              </a:r>
              <a:r>
                <a:rPr lang="en-GB" sz="3200" dirty="0"/>
                <a:t>。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688" y="2756654"/>
              <a:ext cx="59458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 smtClean="0"/>
                <a:t>B: </a:t>
              </a:r>
              <a:r>
                <a:rPr lang="en-GB" sz="3200" dirty="0" err="1" smtClean="0">
                  <a:solidFill>
                    <a:schemeClr val="accent6">
                      <a:lumMod val="75000"/>
                    </a:schemeClr>
                  </a:solidFill>
                </a:rPr>
                <a:t>くつとぼうし</a:t>
              </a:r>
              <a:r>
                <a:rPr lang="en-GB" sz="3200" dirty="0" err="1" smtClean="0"/>
                <a:t>を</a:t>
              </a:r>
              <a:r>
                <a:rPr lang="en-GB" sz="3200" dirty="0" err="1"/>
                <a:t>買</a:t>
              </a:r>
              <a:r>
                <a:rPr lang="en-GB" sz="3200" dirty="0" err="1" smtClean="0"/>
                <a:t>いました</a:t>
              </a:r>
              <a:r>
                <a:rPr lang="en-GB" sz="3200" dirty="0"/>
                <a:t>。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455" y="340160"/>
            <a:ext cx="4573688" cy="981432"/>
            <a:chOff x="7022431" y="5132788"/>
            <a:chExt cx="4573688" cy="981432"/>
          </a:xfrm>
        </p:grpSpPr>
        <p:sp>
          <p:nvSpPr>
            <p:cNvPr id="3" name="Rectangle 2"/>
            <p:cNvSpPr/>
            <p:nvPr/>
          </p:nvSpPr>
          <p:spPr>
            <a:xfrm>
              <a:off x="7022431" y="5406334"/>
              <a:ext cx="4573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 smtClean="0">
                  <a:solidFill>
                    <a:schemeClr val="accent5"/>
                  </a:solidFill>
                </a:rPr>
                <a:t>会話</a:t>
              </a:r>
              <a:r>
                <a:rPr lang="ja-JP" altLang="en-US" sz="4000" dirty="0">
                  <a:solidFill>
                    <a:schemeClr val="accent5"/>
                  </a:solidFill>
                </a:rPr>
                <a:t>を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聞きまし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よ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う</a:t>
              </a:r>
              <a:endParaRPr lang="en-GB" sz="4000" dirty="0">
                <a:solidFill>
                  <a:schemeClr val="accent5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057593" y="5132788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5"/>
                  </a:solidFill>
                </a:rPr>
                <a:t>かい</a:t>
              </a:r>
              <a:r>
                <a:rPr lang="en-GB" dirty="0" smtClean="0">
                  <a:solidFill>
                    <a:schemeClr val="accent5"/>
                  </a:solidFill>
                </a:rPr>
                <a:t>   わ              き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9700" y="4160520"/>
            <a:ext cx="3829895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: 	</a:t>
            </a:r>
            <a:r>
              <a:rPr lang="ja-JP" altLang="en-US" sz="3200" dirty="0"/>
              <a:t>つくえ と ぼう</a:t>
            </a:r>
            <a:r>
              <a:rPr lang="ja-JP" altLang="en-US" sz="3200" dirty="0" smtClean="0"/>
              <a:t>し</a:t>
            </a:r>
            <a:endParaRPr lang="en-GB" altLang="ja-JP" sz="3200" dirty="0" smtClean="0"/>
          </a:p>
          <a:p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ゆ</a:t>
            </a:r>
            <a:r>
              <a:rPr lang="ja-JP" altLang="en-US" sz="3200" dirty="0" smtClean="0"/>
              <a:t>ず と う</a:t>
            </a:r>
            <a:r>
              <a:rPr lang="ja-JP" altLang="en-US" sz="3200" dirty="0"/>
              <a:t>め</a:t>
            </a:r>
            <a:r>
              <a:rPr lang="ja-JP" altLang="en-US" sz="3200" dirty="0" smtClean="0"/>
              <a:t>ぼし</a:t>
            </a:r>
            <a:endParaRPr lang="en-GB" altLang="ja-JP" sz="3200" dirty="0" smtClean="0"/>
          </a:p>
          <a:p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くつ と ぼう</a:t>
            </a:r>
            <a:r>
              <a:rPr lang="ja-JP" altLang="en-US" sz="3200" dirty="0" smtClean="0"/>
              <a:t>し</a:t>
            </a:r>
            <a:endParaRPr lang="en-GB" altLang="ja-JP" sz="3200" dirty="0"/>
          </a:p>
        </p:txBody>
      </p:sp>
      <p:sp>
        <p:nvSpPr>
          <p:cNvPr id="9" name="Rectangle 8"/>
          <p:cNvSpPr/>
          <p:nvPr/>
        </p:nvSpPr>
        <p:spPr>
          <a:xfrm>
            <a:off x="1409700" y="3342411"/>
            <a:ext cx="228600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997987" y="5983545"/>
            <a:ext cx="2943463" cy="731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5968" y="1595138"/>
            <a:ext cx="8107680" cy="3791069"/>
            <a:chOff x="771688" y="2596634"/>
            <a:chExt cx="8107680" cy="3791069"/>
          </a:xfrm>
        </p:grpSpPr>
        <p:sp>
          <p:nvSpPr>
            <p:cNvPr id="12" name="Rectangle 11"/>
            <p:cNvSpPr/>
            <p:nvPr/>
          </p:nvSpPr>
          <p:spPr>
            <a:xfrm>
              <a:off x="771688" y="2596634"/>
              <a:ext cx="48622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/>
                <a:t>C: </a:t>
              </a:r>
              <a:r>
                <a:rPr lang="en-GB" sz="2800" dirty="0" err="1" smtClean="0"/>
                <a:t>デパートはどうでしたか</a:t>
              </a:r>
              <a:r>
                <a:rPr lang="en-GB" sz="2800" dirty="0"/>
                <a:t>。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1688" y="3412539"/>
              <a:ext cx="48670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/>
                <a:t>B: </a:t>
              </a:r>
              <a:r>
                <a:rPr lang="en-GB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子供</a:t>
              </a:r>
              <a:r>
                <a:rPr lang="en-GB" sz="2800" dirty="0" err="1" smtClean="0"/>
                <a:t>がたくさん</a:t>
              </a:r>
              <a:r>
                <a:rPr lang="en-GB" sz="2800" dirty="0" err="1"/>
                <a:t>い</a:t>
              </a:r>
              <a:r>
                <a:rPr lang="en-GB" sz="2800" dirty="0" err="1" smtClean="0"/>
                <a:t>ました</a:t>
              </a:r>
              <a:r>
                <a:rPr lang="en-GB" sz="2800" dirty="0"/>
                <a:t>。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688" y="4140934"/>
              <a:ext cx="810768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/>
                <a:t>C: </a:t>
              </a:r>
              <a:r>
                <a:rPr lang="en-GB" sz="2800" dirty="0" err="1" smtClean="0">
                  <a:solidFill>
                    <a:srgbClr val="FF33CC"/>
                  </a:solidFill>
                </a:rPr>
                <a:t>ええ</a:t>
              </a:r>
              <a:r>
                <a:rPr lang="en-GB" sz="2800" dirty="0" err="1">
                  <a:solidFill>
                    <a:srgbClr val="FF33CC"/>
                  </a:solidFill>
                </a:rPr>
                <a:t>？</a:t>
              </a:r>
              <a:r>
                <a:rPr lang="en-GB" sz="2800" dirty="0" err="1" smtClean="0"/>
                <a:t>私もデパートに</a:t>
              </a:r>
              <a:r>
                <a:rPr lang="en-GB" sz="2800" dirty="0" err="1"/>
                <a:t>行</a:t>
              </a:r>
              <a:r>
                <a:rPr lang="en-GB" sz="2800" dirty="0" err="1" smtClean="0"/>
                <a:t>きました</a:t>
              </a:r>
              <a:r>
                <a:rPr lang="en-GB" sz="2800" dirty="0" smtClean="0"/>
                <a:t>。</a:t>
              </a:r>
            </a:p>
            <a:p>
              <a:endParaRPr lang="en-GB" sz="2800" dirty="0" smtClean="0"/>
            </a:p>
            <a:p>
              <a:r>
                <a:rPr lang="en-GB" sz="2800" dirty="0"/>
                <a:t>    </a:t>
              </a:r>
              <a:r>
                <a:rPr lang="en-GB" sz="2800" dirty="0" err="1"/>
                <a:t>でも、子供はあまりいませんでした</a:t>
              </a:r>
              <a:r>
                <a:rPr lang="en-GB" sz="2800" dirty="0" err="1" smtClean="0">
                  <a:solidFill>
                    <a:srgbClr val="FF33CC"/>
                  </a:solidFill>
                </a:rPr>
                <a:t>よ</a:t>
              </a:r>
              <a:r>
                <a:rPr lang="en-GB" sz="2800" dirty="0" smtClean="0"/>
                <a:t>。</a:t>
              </a:r>
            </a:p>
            <a:p>
              <a:r>
                <a:rPr lang="en-GB" sz="2800" dirty="0" smtClean="0"/>
                <a:t>   </a:t>
              </a:r>
            </a:p>
            <a:p>
              <a:r>
                <a:rPr lang="en-GB" sz="2800" dirty="0"/>
                <a:t> </a:t>
              </a:r>
              <a:r>
                <a:rPr lang="en-GB" sz="2800" dirty="0" smtClean="0"/>
                <a:t>   </a:t>
              </a:r>
              <a:r>
                <a:rPr lang="en-GB" sz="2800" dirty="0" err="1" smtClean="0"/>
                <a:t>いつ</a:t>
              </a:r>
              <a:r>
                <a:rPr lang="en-GB" sz="2800" dirty="0" err="1"/>
                <a:t>行</a:t>
              </a:r>
              <a:r>
                <a:rPr lang="en-GB" sz="2800" dirty="0" err="1" smtClean="0"/>
                <a:t>きましたか</a:t>
              </a:r>
              <a:r>
                <a:rPr lang="en-GB" sz="2800" dirty="0"/>
                <a:t>。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455" y="340160"/>
            <a:ext cx="4573688" cy="981432"/>
            <a:chOff x="7022431" y="5132788"/>
            <a:chExt cx="4573688" cy="981432"/>
          </a:xfrm>
        </p:grpSpPr>
        <p:sp>
          <p:nvSpPr>
            <p:cNvPr id="3" name="Rectangle 2"/>
            <p:cNvSpPr/>
            <p:nvPr/>
          </p:nvSpPr>
          <p:spPr>
            <a:xfrm>
              <a:off x="7022431" y="5406334"/>
              <a:ext cx="4573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 smtClean="0">
                  <a:solidFill>
                    <a:schemeClr val="accent5"/>
                  </a:solidFill>
                </a:rPr>
                <a:t>会話</a:t>
              </a:r>
              <a:r>
                <a:rPr lang="ja-JP" altLang="en-US" sz="4000" dirty="0">
                  <a:solidFill>
                    <a:schemeClr val="accent5"/>
                  </a:solidFill>
                </a:rPr>
                <a:t>を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聞きまし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よ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う</a:t>
              </a:r>
              <a:endParaRPr lang="en-GB" sz="4000" dirty="0">
                <a:solidFill>
                  <a:schemeClr val="accent5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057593" y="5132788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5"/>
                  </a:solidFill>
                </a:rPr>
                <a:t>かい</a:t>
              </a:r>
              <a:r>
                <a:rPr lang="en-GB" dirty="0" smtClean="0">
                  <a:solidFill>
                    <a:schemeClr val="accent5"/>
                  </a:solidFill>
                </a:rPr>
                <a:t>   わ              き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02252" y="2470723"/>
            <a:ext cx="670561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3833" y="4930140"/>
            <a:ext cx="218040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4: 	</a:t>
            </a:r>
            <a:r>
              <a:rPr lang="ja-JP" altLang="en-US" sz="3200" dirty="0"/>
              <a:t>おとな</a:t>
            </a:r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こども</a:t>
            </a:r>
            <a:endParaRPr lang="en-GB" altLang="ja-JP" sz="3200" dirty="0" smtClean="0"/>
          </a:p>
          <a:p>
            <a:r>
              <a:rPr lang="en-GB" sz="3200" dirty="0"/>
              <a:t>	</a:t>
            </a:r>
            <a:r>
              <a:rPr lang="ja-JP" altLang="en-US" sz="3200" dirty="0"/>
              <a:t>こもも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6964058" y="5429220"/>
            <a:ext cx="1440180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5008" y="1514594"/>
            <a:ext cx="8107680" cy="5331533"/>
            <a:chOff x="771688" y="554474"/>
            <a:chExt cx="8107680" cy="4138251"/>
          </a:xfrm>
        </p:grpSpPr>
        <p:grpSp>
          <p:nvGrpSpPr>
            <p:cNvPr id="9" name="Group 8"/>
            <p:cNvGrpSpPr/>
            <p:nvPr/>
          </p:nvGrpSpPr>
          <p:grpSpPr>
            <a:xfrm>
              <a:off x="771688" y="554474"/>
              <a:ext cx="7021474" cy="1033760"/>
              <a:chOff x="771688" y="554474"/>
              <a:chExt cx="7021474" cy="103376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71688" y="554474"/>
                <a:ext cx="4520789" cy="406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A: </a:t>
                </a:r>
                <a:r>
                  <a:rPr lang="en-GB" sz="2800" dirty="0" err="1" smtClean="0"/>
                  <a:t>週末は</a:t>
                </a:r>
                <a:r>
                  <a:rPr lang="en-GB" sz="2800" dirty="0" err="1" smtClean="0">
                    <a:solidFill>
                      <a:schemeClr val="accent6"/>
                    </a:solidFill>
                  </a:rPr>
                  <a:t>何</a:t>
                </a:r>
                <a:r>
                  <a:rPr lang="en-GB" sz="2800" dirty="0" err="1" smtClean="0"/>
                  <a:t>をしましたか</a:t>
                </a:r>
                <a:r>
                  <a:rPr lang="en-GB" sz="2800" dirty="0"/>
                  <a:t>。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71688" y="1065014"/>
                <a:ext cx="70214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B: </a:t>
                </a:r>
                <a:r>
                  <a:rPr lang="en-GB" sz="2800" dirty="0" err="1" smtClean="0"/>
                  <a:t>私はいもうととデパートに行きました</a:t>
                </a:r>
                <a:r>
                  <a:rPr lang="en-GB" sz="2800" dirty="0"/>
                  <a:t>。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71688" y="1575554"/>
              <a:ext cx="5939446" cy="1033760"/>
              <a:chOff x="771688" y="1575554"/>
              <a:chExt cx="5939446" cy="103376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71688" y="1575554"/>
                <a:ext cx="5939446" cy="406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C: </a:t>
                </a:r>
                <a:r>
                  <a:rPr lang="en-GB" sz="2800" dirty="0" err="1" smtClean="0"/>
                  <a:t>いいです</a:t>
                </a:r>
                <a:r>
                  <a:rPr lang="en-GB" sz="2800" dirty="0" err="1" smtClean="0">
                    <a:solidFill>
                      <a:srgbClr val="FF33CC"/>
                    </a:solidFill>
                  </a:rPr>
                  <a:t>ね</a:t>
                </a:r>
                <a:r>
                  <a:rPr lang="en-GB" sz="2800" dirty="0" err="1"/>
                  <a:t>。</a:t>
                </a:r>
                <a:r>
                  <a:rPr lang="en-GB" sz="2800" dirty="0" err="1">
                    <a:solidFill>
                      <a:schemeClr val="accent6"/>
                    </a:solidFill>
                  </a:rPr>
                  <a:t>何</a:t>
                </a:r>
                <a:r>
                  <a:rPr lang="en-GB" sz="2800" dirty="0" err="1"/>
                  <a:t>を買いましたか</a:t>
                </a:r>
                <a:r>
                  <a:rPr lang="en-GB" sz="2800" dirty="0"/>
                  <a:t>。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71688" y="2086094"/>
                <a:ext cx="5226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B: </a:t>
                </a:r>
                <a:r>
                  <a:rPr lang="en-GB" sz="2800" dirty="0" err="1" smtClean="0"/>
                  <a:t>くつとぼうしを</a:t>
                </a:r>
                <a:r>
                  <a:rPr lang="en-GB" sz="2800" dirty="0" err="1"/>
                  <a:t>買</a:t>
                </a:r>
                <a:r>
                  <a:rPr lang="en-GB" sz="2800" dirty="0" err="1" smtClean="0"/>
                  <a:t>いました</a:t>
                </a:r>
                <a:r>
                  <a:rPr lang="en-GB" sz="2800" dirty="0"/>
                  <a:t>。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71688" y="2596634"/>
              <a:ext cx="4862228" cy="406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/>
                <a:t>C: </a:t>
              </a:r>
              <a:r>
                <a:rPr lang="en-GB" sz="2800" dirty="0" err="1" smtClean="0"/>
                <a:t>デパートは</a:t>
              </a:r>
              <a:r>
                <a:rPr lang="en-GB" sz="2800" dirty="0" err="1" smtClean="0">
                  <a:solidFill>
                    <a:schemeClr val="accent6"/>
                  </a:solidFill>
                </a:rPr>
                <a:t>どう</a:t>
              </a:r>
              <a:r>
                <a:rPr lang="en-GB" sz="2800" dirty="0" err="1" smtClean="0"/>
                <a:t>でしたか</a:t>
              </a:r>
              <a:r>
                <a:rPr lang="en-GB" sz="2800" dirty="0"/>
                <a:t>。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688" y="3107174"/>
              <a:ext cx="4867038" cy="406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/>
                <a:t>B: </a:t>
              </a:r>
              <a:r>
                <a:rPr lang="en-GB" sz="2800" dirty="0" err="1" smtClean="0"/>
                <a:t>子供</a:t>
              </a:r>
              <a:r>
                <a:rPr lang="en-GB" sz="2800" dirty="0" err="1" smtClean="0">
                  <a:solidFill>
                    <a:srgbClr val="FF0000"/>
                  </a:solidFill>
                </a:rPr>
                <a:t>が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たくさ</a:t>
              </a:r>
              <a:r>
                <a:rPr lang="en-GB" sz="2800" dirty="0" err="1">
                  <a:solidFill>
                    <a:schemeClr val="accent5"/>
                  </a:solidFill>
                </a:rPr>
                <a:t>ん</a:t>
              </a:r>
              <a:r>
                <a:rPr lang="en-GB" sz="2800" dirty="0" err="1" smtClean="0"/>
                <a:t>いました</a:t>
              </a:r>
              <a:r>
                <a:rPr lang="en-GB" sz="2800" dirty="0"/>
                <a:t>。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688" y="3617714"/>
              <a:ext cx="8107680" cy="1075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/>
                <a:t>C: </a:t>
              </a:r>
              <a:r>
                <a:rPr lang="en-GB" sz="2800" dirty="0" err="1" smtClean="0">
                  <a:solidFill>
                    <a:srgbClr val="FF33CC"/>
                  </a:solidFill>
                </a:rPr>
                <a:t>ええ</a:t>
              </a:r>
              <a:r>
                <a:rPr lang="en-GB" sz="2800" dirty="0" err="1">
                  <a:solidFill>
                    <a:srgbClr val="FF33CC"/>
                  </a:solidFill>
                </a:rPr>
                <a:t>？</a:t>
              </a:r>
              <a:r>
                <a:rPr lang="en-GB" sz="2800" dirty="0" err="1" smtClean="0"/>
                <a:t>私もデパートに</a:t>
              </a:r>
              <a:r>
                <a:rPr lang="en-GB" sz="2800" dirty="0" err="1"/>
                <a:t>行</a:t>
              </a:r>
              <a:r>
                <a:rPr lang="en-GB" sz="2800" dirty="0" err="1" smtClean="0"/>
                <a:t>きました</a:t>
              </a:r>
              <a:r>
                <a:rPr lang="en-GB" sz="2800" dirty="0" smtClean="0"/>
                <a:t>。</a:t>
              </a:r>
            </a:p>
            <a:p>
              <a:r>
                <a:rPr lang="en-GB" sz="2800" dirty="0"/>
                <a:t>    </a:t>
              </a:r>
              <a:r>
                <a:rPr lang="en-GB" sz="2800" dirty="0" err="1"/>
                <a:t>でも、子供</a:t>
              </a:r>
              <a:r>
                <a:rPr lang="en-GB" sz="2800" dirty="0" err="1" smtClean="0">
                  <a:solidFill>
                    <a:srgbClr val="FF0000"/>
                  </a:solidFill>
                </a:rPr>
                <a:t>は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あまり</a:t>
              </a:r>
              <a:r>
                <a:rPr lang="en-GB" sz="2800" dirty="0" err="1" smtClean="0"/>
                <a:t>いませんでした</a:t>
              </a:r>
              <a:r>
                <a:rPr lang="en-GB" sz="2800" dirty="0" err="1" smtClean="0">
                  <a:solidFill>
                    <a:srgbClr val="FF33CC"/>
                  </a:solidFill>
                </a:rPr>
                <a:t>よ</a:t>
              </a:r>
              <a:r>
                <a:rPr lang="en-GB" sz="2800" dirty="0" smtClean="0"/>
                <a:t>。   </a:t>
              </a:r>
            </a:p>
            <a:p>
              <a:r>
                <a:rPr lang="en-GB" sz="2800" dirty="0" smtClean="0"/>
                <a:t>    </a:t>
              </a:r>
              <a:r>
                <a:rPr lang="en-GB" sz="2800" dirty="0" err="1" smtClean="0">
                  <a:solidFill>
                    <a:schemeClr val="accent6"/>
                  </a:solidFill>
                </a:rPr>
                <a:t>いつ</a:t>
              </a:r>
              <a:r>
                <a:rPr lang="en-GB" sz="2800" dirty="0" err="1"/>
                <a:t>行</a:t>
              </a:r>
              <a:r>
                <a:rPr lang="en-GB" sz="2800" dirty="0" err="1" smtClean="0"/>
                <a:t>きましたか</a:t>
              </a:r>
              <a:r>
                <a:rPr lang="en-GB" sz="2800" dirty="0"/>
                <a:t>。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455" y="340160"/>
            <a:ext cx="4573688" cy="981432"/>
            <a:chOff x="7022431" y="5132788"/>
            <a:chExt cx="4573688" cy="981432"/>
          </a:xfrm>
        </p:grpSpPr>
        <p:sp>
          <p:nvSpPr>
            <p:cNvPr id="14" name="Rectangle 13"/>
            <p:cNvSpPr/>
            <p:nvPr/>
          </p:nvSpPr>
          <p:spPr>
            <a:xfrm>
              <a:off x="7022431" y="5406334"/>
              <a:ext cx="4573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 smtClean="0">
                  <a:solidFill>
                    <a:schemeClr val="accent5"/>
                  </a:solidFill>
                </a:rPr>
                <a:t>会話</a:t>
              </a:r>
              <a:r>
                <a:rPr lang="ja-JP" altLang="en-US" sz="4000" dirty="0">
                  <a:solidFill>
                    <a:schemeClr val="accent5"/>
                  </a:solidFill>
                </a:rPr>
                <a:t>を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聞きまし</a:t>
              </a:r>
              <a:r>
                <a:rPr lang="en-GB" sz="2800" dirty="0" err="1" smtClean="0">
                  <a:solidFill>
                    <a:schemeClr val="accent5"/>
                  </a:solidFill>
                </a:rPr>
                <a:t>よ</a:t>
              </a:r>
              <a:r>
                <a:rPr lang="en-GB" sz="4000" dirty="0" err="1" smtClean="0">
                  <a:solidFill>
                    <a:schemeClr val="accent5"/>
                  </a:solidFill>
                </a:rPr>
                <a:t>う</a:t>
              </a:r>
              <a:endParaRPr lang="en-GB" sz="40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57593" y="5132788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5"/>
                  </a:solidFill>
                </a:rPr>
                <a:t>かい</a:t>
              </a:r>
              <a:r>
                <a:rPr lang="en-GB" dirty="0" smtClean="0">
                  <a:solidFill>
                    <a:schemeClr val="accent5"/>
                  </a:solidFill>
                </a:rPr>
                <a:t>   わ              き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360</Words>
  <Application>Microsoft Office PowerPoint</Application>
  <PresentationFormat>画面に合わせる (4:3)</PresentationFormat>
  <Paragraphs>141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Droid Sans</vt:lpstr>
      <vt:lpstr>ＭＳ Ｐゴシック</vt:lpstr>
      <vt:lpstr>宋体</vt:lpstr>
      <vt:lpstr>Arial</vt:lpstr>
      <vt:lpstr>Calibri</vt:lpstr>
      <vt:lpstr>Calibri Light</vt:lpstr>
      <vt:lpstr>Times New Roman</vt:lpstr>
      <vt:lpstr>Office Theme</vt:lpstr>
      <vt:lpstr>PowerPoint プレゼンテーション</vt:lpstr>
      <vt:lpstr>Adverbs Modifying Verbs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</dc:creator>
  <cp:lastModifiedBy>Aya Momoi</cp:lastModifiedBy>
  <cp:revision>80</cp:revision>
  <dcterms:created xsi:type="dcterms:W3CDTF">2016-10-18T20:37:40Z</dcterms:created>
  <dcterms:modified xsi:type="dcterms:W3CDTF">2016-11-15T16:48:54Z</dcterms:modified>
</cp:coreProperties>
</file>