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sldIdLst>
    <p:sldId id="257" r:id="rId2"/>
    <p:sldId id="339" r:id="rId3"/>
    <p:sldId id="343" r:id="rId4"/>
    <p:sldId id="347" r:id="rId5"/>
    <p:sldId id="351" r:id="rId6"/>
    <p:sldId id="349" r:id="rId7"/>
    <p:sldId id="348" r:id="rId8"/>
    <p:sldId id="345" r:id="rId9"/>
    <p:sldId id="358" r:id="rId10"/>
    <p:sldId id="359" r:id="rId11"/>
    <p:sldId id="360" r:id="rId12"/>
    <p:sldId id="361" r:id="rId13"/>
    <p:sldId id="346" r:id="rId14"/>
    <p:sldId id="355" r:id="rId15"/>
    <p:sldId id="356" r:id="rId16"/>
    <p:sldId id="357" r:id="rId17"/>
    <p:sldId id="322" r:id="rId18"/>
    <p:sldId id="353" r:id="rId19"/>
    <p:sldId id="354" r:id="rId20"/>
    <p:sldId id="340" r:id="rId21"/>
    <p:sldId id="342" r:id="rId22"/>
    <p:sldId id="344" r:id="rId23"/>
    <p:sldId id="35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0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1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6B275-B583-4086-8AF6-06C66ACA4B82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FA0F61-8282-4BC9-A0AD-23E70B0836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920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extLs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204550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605377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006204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407032" indent="-200414" defTabSz="393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sz="11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243F853C-2ADE-4E4F-B292-5FA6C74E8683}" type="slidenum">
              <a:rPr lang="en-GB" altLang="ja-JP" sz="1200">
                <a:cs typeface="Droid Sans" charset="0"/>
              </a:rPr>
              <a:pPr>
                <a:defRPr/>
              </a:pPr>
              <a:t>1</a:t>
            </a:fld>
            <a:endParaRPr lang="en-GB" altLang="ja-JP" sz="1200">
              <a:cs typeface="Droid Sans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7256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0184-0D82-488E-A47B-8E40C82524B9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5105-41BB-48BB-9A29-1E14CEFCE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62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0184-0D82-488E-A47B-8E40C82524B9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5105-41BB-48BB-9A29-1E14CEFCE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973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0184-0D82-488E-A47B-8E40C82524B9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5105-41BB-48BB-9A29-1E14CEFCE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698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6480" y="273629"/>
            <a:ext cx="8225280" cy="114204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F8240-FF16-4111-BAE7-4A732C285985}" type="datetime1">
              <a:rPr lang="en-US" altLang="ja-JP" smtClean="0"/>
              <a:t>2/7/2017</a:t>
            </a:fld>
            <a:endParaRPr lang="en-GB" altLang="ja-JP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88BF-D4EA-5B41-97D7-8E4B834F49D5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22072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0184-0D82-488E-A47B-8E40C82524B9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5105-41BB-48BB-9A29-1E14CEFCE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775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0184-0D82-488E-A47B-8E40C82524B9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5105-41BB-48BB-9A29-1E14CEFCE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8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0184-0D82-488E-A47B-8E40C82524B9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5105-41BB-48BB-9A29-1E14CEFCE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989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0184-0D82-488E-A47B-8E40C82524B9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5105-41BB-48BB-9A29-1E14CEFCE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273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0184-0D82-488E-A47B-8E40C82524B9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5105-41BB-48BB-9A29-1E14CEFCE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599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0184-0D82-488E-A47B-8E40C82524B9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5105-41BB-48BB-9A29-1E14CEFCE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894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0184-0D82-488E-A47B-8E40C82524B9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5105-41BB-48BB-9A29-1E14CEFCE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913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0184-0D82-488E-A47B-8E40C82524B9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5105-41BB-48BB-9A29-1E14CEFCE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16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B0184-0D82-488E-A47B-8E40C82524B9}" type="datetimeFigureOut">
              <a:rPr lang="en-GB" smtClean="0"/>
              <a:t>07/02/2017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5105-41BB-48BB-9A29-1E14CEFCE2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74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1"/>
          <p:cNvSpPr>
            <a:spLocks noChangeArrowheads="1"/>
          </p:cNvSpPr>
          <p:nvPr/>
        </p:nvSpPr>
        <p:spPr bwMode="auto">
          <a:xfrm>
            <a:off x="3476909" y="2095934"/>
            <a:ext cx="2106000" cy="2106221"/>
          </a:xfrm>
          <a:prstGeom prst="ellipse">
            <a:avLst/>
          </a:prstGeom>
          <a:solidFill>
            <a:srgbClr val="C5000B"/>
          </a:solidFill>
          <a:ln w="9360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62209" tIns="31105" rIns="62209" bIns="31105" anchor="ctr"/>
          <a:lstStyle/>
          <a:p>
            <a:pPr eaLnBrk="1">
              <a:lnSpc>
                <a:spcPct val="94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ja-JP" altLang="en-US" sz="1350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7486650" y="746972"/>
            <a:ext cx="734400" cy="248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61229" tIns="71761" rIns="61229" bIns="30615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  <a:ea typeface="ＭＳ Ｐゴシック" charset="0"/>
                <a:cs typeface="Droid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5pPr>
            <a:lvl6pPr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6pPr>
            <a:lvl7pPr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7pPr>
            <a:lvl8pPr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8pPr>
            <a:lvl9pPr defTabSz="449263" eaLnBrk="0" fontAlgn="base" hangingPunct="0">
              <a:lnSpc>
                <a:spcPct val="94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  <a:ea typeface="Droid Sans" charset="0"/>
                <a:cs typeface="Droid Sans" charset="0"/>
              </a:defRPr>
            </a:lvl9pPr>
          </a:lstStyle>
          <a:p>
            <a:pPr eaLnBrk="1">
              <a:lnSpc>
                <a:spcPct val="94000"/>
              </a:lnSpc>
              <a:buSzPct val="100000"/>
              <a:defRPr/>
            </a:pPr>
            <a:r>
              <a:rPr lang="zh-CN" altLang="en-US" sz="5475" dirty="0">
                <a:ea typeface="宋体" charset="0"/>
                <a:cs typeface="宋体" charset="0"/>
              </a:rPr>
              <a:t>日本語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07239" y="4898357"/>
            <a:ext cx="5845339" cy="56079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000" dirty="0" smtClean="0"/>
              <a:t>ク</a:t>
            </a:r>
            <a:r>
              <a:rPr lang="ja-JP" altLang="en-US" sz="3000" dirty="0"/>
              <a:t>ラ</a:t>
            </a:r>
            <a:r>
              <a:rPr lang="ja-JP" altLang="en-US" sz="3000" dirty="0" smtClean="0"/>
              <a:t>ス</a:t>
            </a:r>
            <a:r>
              <a:rPr lang="en-GB" altLang="ja-JP" sz="3000" dirty="0" smtClean="0"/>
              <a:t>13</a:t>
            </a:r>
            <a:r>
              <a:rPr lang="ja-JP" altLang="en-US" sz="3000" dirty="0" smtClean="0"/>
              <a:t>番</a:t>
            </a:r>
            <a:r>
              <a:rPr lang="en-US" sz="3000" dirty="0"/>
              <a:t>: </a:t>
            </a:r>
            <a:r>
              <a:rPr lang="en-US" altLang="ja-JP" sz="3000" dirty="0" smtClean="0"/>
              <a:t>2</a:t>
            </a:r>
            <a:r>
              <a:rPr lang="ja-JP" altLang="en-US" sz="3000" dirty="0" smtClean="0"/>
              <a:t>月</a:t>
            </a:r>
            <a:r>
              <a:rPr lang="en-US" altLang="ja-JP" sz="3000" dirty="0" smtClean="0"/>
              <a:t> 6</a:t>
            </a:r>
            <a:r>
              <a:rPr lang="ja-JP" altLang="en-US" sz="3000" dirty="0" smtClean="0"/>
              <a:t>日</a:t>
            </a:r>
            <a:r>
              <a:rPr lang="en-GB" altLang="ja-JP" sz="3000" dirty="0" smtClean="0"/>
              <a:t>(</a:t>
            </a:r>
            <a:r>
              <a:rPr lang="ja-JP" altLang="en-US" sz="3000" dirty="0" smtClean="0"/>
              <a:t>火</a:t>
            </a:r>
            <a:r>
              <a:rPr lang="en-GB" altLang="ja-JP" sz="3000" dirty="0" smtClean="0"/>
              <a:t>)</a:t>
            </a:r>
            <a:r>
              <a:rPr lang="ja-JP" altLang="en-US" sz="3000" dirty="0"/>
              <a:t>　</a:t>
            </a:r>
            <a:r>
              <a:rPr lang="en-GB" altLang="ja-JP" sz="3000" dirty="0" smtClean="0"/>
              <a:t>13</a:t>
            </a:r>
            <a:r>
              <a:rPr lang="ja-JP" altLang="en-US" sz="3000" dirty="0" smtClean="0"/>
              <a:t>回</a:t>
            </a:r>
            <a:r>
              <a:rPr lang="ja-JP" altLang="en-US" sz="3000" dirty="0"/>
              <a:t>目</a:t>
            </a:r>
            <a:endParaRPr lang="en-US" sz="3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612E88BF-D4EA-5B41-97D7-8E4B834F49D5}" type="slidenum">
              <a:rPr lang="en-GB" altLang="ja-JP" smtClean="0"/>
              <a:pPr>
                <a:defRPr/>
              </a:pPr>
              <a:t>1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2986034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olded Corner 31"/>
          <p:cNvSpPr/>
          <p:nvPr/>
        </p:nvSpPr>
        <p:spPr>
          <a:xfrm>
            <a:off x="4780230" y="1158845"/>
            <a:ext cx="4291342" cy="4707802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83532" y="247383"/>
            <a:ext cx="236955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/>
              <a:t>〜 </a:t>
            </a:r>
            <a:r>
              <a:rPr lang="en-US" sz="2800" dirty="0" err="1">
                <a:solidFill>
                  <a:schemeClr val="accent2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って</a:t>
            </a:r>
            <a:r>
              <a:rPr lang="en-GB" sz="2800" dirty="0"/>
              <a:t>い</a:t>
            </a:r>
            <a:r>
              <a:rPr lang="ja-JP" altLang="en-US" sz="2800" dirty="0">
                <a:latin typeface="Arial" panose="020B0604020202020204" pitchFamily="34" charset="0"/>
              </a:rPr>
              <a:t>ま</a:t>
            </a:r>
            <a:r>
              <a:rPr lang="ja-JP" altLang="en-US" sz="2800" dirty="0" smtClean="0">
                <a:latin typeface="Arial" panose="020B0604020202020204" pitchFamily="34" charset="0"/>
              </a:rPr>
              <a:t>す</a:t>
            </a:r>
            <a:endParaRPr lang="en-GB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265694" y="1381566"/>
            <a:ext cx="4700328" cy="2755031"/>
            <a:chOff x="4723394" y="1232096"/>
            <a:chExt cx="4700328" cy="2755031"/>
          </a:xfrm>
        </p:grpSpPr>
        <p:grpSp>
          <p:nvGrpSpPr>
            <p:cNvPr id="20" name="Group 19"/>
            <p:cNvGrpSpPr/>
            <p:nvPr/>
          </p:nvGrpSpPr>
          <p:grpSpPr>
            <a:xfrm>
              <a:off x="4723394" y="1847459"/>
              <a:ext cx="4140877" cy="703090"/>
              <a:chOff x="5003123" y="1847459"/>
              <a:chExt cx="4140877" cy="70309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5003123" y="2088884"/>
                <a:ext cx="414087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 err="1" smtClean="0"/>
                  <a:t>女の子は</a:t>
                </a:r>
                <a:r>
                  <a:rPr lang="ja-JP" altLang="en-US" sz="2400" dirty="0">
                    <a:latin typeface="Arial" panose="020B0604020202020204" pitchFamily="34" charset="0"/>
                  </a:rPr>
                  <a:t>鍵</a:t>
                </a:r>
                <a:r>
                  <a:rPr lang="en-GB" sz="2400" dirty="0" smtClean="0"/>
                  <a:t>を</a:t>
                </a:r>
                <a:r>
                  <a:rPr lang="en-US" sz="2400" dirty="0" err="1" smtClean="0">
                    <a:solidFill>
                      <a:schemeClr val="accent2"/>
                    </a:solidFill>
                    <a:latin typeface="SimSun" panose="02010600030101010101" pitchFamily="2" charset="-122"/>
                    <a:ea typeface="Calibri" panose="020F0502020204030204" pitchFamily="34" charset="0"/>
                    <a:cs typeface="MS Gothic" panose="020B0609070205080204" pitchFamily="49" charset="-128"/>
                  </a:rPr>
                  <a:t>数えて</a:t>
                </a:r>
                <a:r>
                  <a:rPr lang="en-GB" sz="2400" dirty="0">
                    <a:solidFill>
                      <a:schemeClr val="accent5"/>
                    </a:solidFill>
                  </a:rPr>
                  <a:t>い</a:t>
                </a:r>
                <a:r>
                  <a:rPr lang="ja-JP" altLang="en-US" sz="2400" dirty="0">
                    <a:solidFill>
                      <a:schemeClr val="accent5"/>
                    </a:solidFill>
                    <a:latin typeface="Arial" panose="020B0604020202020204" pitchFamily="34" charset="0"/>
                  </a:rPr>
                  <a:t>ます</a:t>
                </a:r>
                <a:r>
                  <a:rPr lang="en-GB" sz="2400" dirty="0" smtClean="0"/>
                  <a:t>。</a:t>
                </a:r>
                <a:endParaRPr lang="en-GB" sz="2400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776043" y="1847459"/>
                <a:ext cx="59503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 dirty="0" err="1"/>
                  <a:t>かぞ</a:t>
                </a:r>
                <a:endParaRPr lang="en-GB" sz="1600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163987" y="1847459"/>
                <a:ext cx="59503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 dirty="0" err="1"/>
                  <a:t>かぎ</a:t>
                </a:r>
                <a:endParaRPr lang="en-GB" sz="1600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5621779" y="1232096"/>
              <a:ext cx="2344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u="sng" dirty="0" smtClean="0"/>
                <a:t>Progressive / Transitive</a:t>
              </a:r>
              <a:endParaRPr lang="en-GB" u="sng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4723396" y="3261946"/>
              <a:ext cx="4700326" cy="725181"/>
              <a:chOff x="1160490" y="3699553"/>
              <a:chExt cx="4700326" cy="725181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160490" y="3963069"/>
                <a:ext cx="470032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 err="1" smtClean="0"/>
                  <a:t>先生は日本語を</a:t>
                </a:r>
                <a:r>
                  <a:rPr lang="en-US" sz="2400" dirty="0" err="1" smtClean="0">
                    <a:solidFill>
                      <a:schemeClr val="accent2"/>
                    </a:solidFill>
                    <a:latin typeface="SimSun" panose="02010600030101010101" pitchFamily="2" charset="-122"/>
                    <a:ea typeface="Calibri" panose="020F0502020204030204" pitchFamily="34" charset="0"/>
                    <a:cs typeface="Times New Roman" panose="02020603050405020304" pitchFamily="18" charset="0"/>
                  </a:rPr>
                  <a:t>教え</a:t>
                </a:r>
                <a:r>
                  <a:rPr lang="en-US" sz="2400" dirty="0" err="1" smtClean="0">
                    <a:solidFill>
                      <a:schemeClr val="accent2"/>
                    </a:solidFill>
                    <a:latin typeface="SimSun" panose="02010600030101010101" pitchFamily="2" charset="-122"/>
                    <a:ea typeface="Calibri" panose="020F0502020204030204" pitchFamily="34" charset="0"/>
                    <a:cs typeface="MS Gothic" panose="020B0609070205080204" pitchFamily="49" charset="-128"/>
                  </a:rPr>
                  <a:t>て</a:t>
                </a:r>
                <a:r>
                  <a:rPr lang="en-GB" sz="2400" dirty="0"/>
                  <a:t> </a:t>
                </a:r>
                <a:r>
                  <a:rPr lang="en-GB" sz="2400" dirty="0">
                    <a:solidFill>
                      <a:schemeClr val="accent5"/>
                    </a:solidFill>
                  </a:rPr>
                  <a:t>い </a:t>
                </a:r>
                <a:r>
                  <a:rPr lang="en-GB" sz="2400" dirty="0" err="1" smtClean="0">
                    <a:solidFill>
                      <a:schemeClr val="accent5"/>
                    </a:solidFill>
                  </a:rPr>
                  <a:t>ます</a:t>
                </a:r>
                <a:r>
                  <a:rPr lang="en-GB" sz="2400" dirty="0" smtClean="0">
                    <a:solidFill>
                      <a:schemeClr val="accent5"/>
                    </a:solidFill>
                  </a:rPr>
                  <a:t> </a:t>
                </a:r>
                <a:r>
                  <a:rPr lang="en-GB" sz="2400" dirty="0"/>
                  <a:t>。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230927" y="3699553"/>
                <a:ext cx="59503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 dirty="0" err="1"/>
                  <a:t>おし</a:t>
                </a:r>
                <a:endParaRPr lang="en-GB" sz="1600" dirty="0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4966022" y="1996929"/>
            <a:ext cx="3756156" cy="703089"/>
            <a:chOff x="4966022" y="1996929"/>
            <a:chExt cx="3756156" cy="703089"/>
          </a:xfrm>
        </p:grpSpPr>
        <p:sp>
          <p:nvSpPr>
            <p:cNvPr id="21" name="Rectangle 20"/>
            <p:cNvSpPr/>
            <p:nvPr/>
          </p:nvSpPr>
          <p:spPr>
            <a:xfrm>
              <a:off x="4966022" y="2238353"/>
              <a:ext cx="375615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/>
                <a:t>(</a:t>
              </a:r>
              <a:r>
                <a:rPr lang="ja-JP" altLang="en-US" sz="2400" dirty="0" smtClean="0">
                  <a:latin typeface="Arial" panose="020B0604020202020204" pitchFamily="34" charset="0"/>
                </a:rPr>
                <a:t>鍵</a:t>
              </a:r>
              <a:r>
                <a:rPr lang="en-GB" sz="2400" dirty="0" smtClean="0"/>
                <a:t>を)</a:t>
              </a:r>
              <a:r>
                <a:rPr lang="en-US" sz="2400" dirty="0" err="1" smtClean="0">
                  <a:solidFill>
                    <a:schemeClr val="accent2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数えて</a:t>
              </a:r>
              <a:r>
                <a:rPr lang="en-GB" sz="2400" dirty="0" smtClean="0">
                  <a:solidFill>
                    <a:schemeClr val="accent5"/>
                  </a:solidFill>
                </a:rPr>
                <a:t>い</a:t>
              </a:r>
              <a:r>
                <a:rPr lang="en-US" sz="2400" dirty="0" smtClean="0">
                  <a:solidFill>
                    <a:schemeClr val="accent5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る</a:t>
              </a:r>
              <a:r>
                <a:rPr lang="en-GB" sz="2400" u="sng" dirty="0" err="1"/>
                <a:t>女の子</a:t>
              </a:r>
              <a:r>
                <a:rPr lang="en-GB" sz="2400" dirty="0" smtClean="0"/>
                <a:t>。</a:t>
              </a:r>
              <a:endParaRPr lang="en-GB" sz="24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21865" y="1996929"/>
              <a:ext cx="595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/>
                <a:t>かぞ</a:t>
              </a:r>
              <a:endParaRPr lang="en-GB" sz="1600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4966022" y="3674155"/>
            <a:ext cx="4270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(</a:t>
            </a:r>
            <a:r>
              <a:rPr lang="en-GB" sz="2400" dirty="0" err="1" smtClean="0"/>
              <a:t>日本語を</a:t>
            </a:r>
            <a:r>
              <a:rPr lang="en-GB" sz="2400" dirty="0" smtClean="0"/>
              <a:t>)</a:t>
            </a:r>
            <a:r>
              <a:rPr lang="en-US" sz="2400" dirty="0" err="1" smtClean="0">
                <a:solidFill>
                  <a:schemeClr val="accent2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教え</a:t>
            </a:r>
            <a:r>
              <a:rPr lang="en-US" sz="2400" dirty="0" err="1" smtClean="0">
                <a:solidFill>
                  <a:schemeClr val="accent2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て</a:t>
            </a:r>
            <a:r>
              <a:rPr lang="en-GB" sz="2400" dirty="0" smtClean="0"/>
              <a:t> </a:t>
            </a:r>
            <a:r>
              <a:rPr lang="en-GB" sz="2400" dirty="0">
                <a:solidFill>
                  <a:schemeClr val="accent5"/>
                </a:solidFill>
              </a:rPr>
              <a:t>い </a:t>
            </a:r>
            <a:r>
              <a:rPr lang="en-US" sz="2400" dirty="0">
                <a:solidFill>
                  <a:schemeClr val="accent5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る</a:t>
            </a:r>
            <a:r>
              <a:rPr lang="en-GB" sz="2400" dirty="0" smtClean="0"/>
              <a:t> </a:t>
            </a:r>
            <a:r>
              <a:rPr lang="en-GB" sz="2400" u="sng" dirty="0" err="1"/>
              <a:t>先生</a:t>
            </a:r>
            <a:r>
              <a:rPr lang="en-GB" sz="2400" dirty="0" smtClean="0"/>
              <a:t>。</a:t>
            </a:r>
            <a:endParaRPr lang="en-GB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658102" y="1381566"/>
            <a:ext cx="237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Descriptive verbal form</a:t>
            </a:r>
            <a:endParaRPr lang="en-GB" u="sng" dirty="0"/>
          </a:p>
        </p:txBody>
      </p:sp>
      <p:grpSp>
        <p:nvGrpSpPr>
          <p:cNvPr id="25" name="Group 24"/>
          <p:cNvGrpSpPr/>
          <p:nvPr/>
        </p:nvGrpSpPr>
        <p:grpSpPr>
          <a:xfrm>
            <a:off x="265694" y="4843724"/>
            <a:ext cx="3262432" cy="738664"/>
            <a:chOff x="183532" y="4409158"/>
            <a:chExt cx="3262432" cy="738664"/>
          </a:xfrm>
        </p:grpSpPr>
        <p:sp>
          <p:nvSpPr>
            <p:cNvPr id="26" name="Rectangle 25"/>
            <p:cNvSpPr/>
            <p:nvPr/>
          </p:nvSpPr>
          <p:spPr>
            <a:xfrm>
              <a:off x="183532" y="4686157"/>
              <a:ext cx="32624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 smtClean="0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犬は</a:t>
              </a:r>
              <a:r>
                <a:rPr lang="en-US" sz="2400" dirty="0" err="1" smtClean="0"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海</a:t>
              </a:r>
              <a:r>
                <a:rPr lang="en-US" sz="2400" dirty="0" err="1"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で</a:t>
              </a:r>
              <a:r>
                <a:rPr lang="en-US" sz="2400" dirty="0" err="1">
                  <a:solidFill>
                    <a:schemeClr val="accent2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泳で</a:t>
              </a:r>
              <a:r>
                <a:rPr lang="en-US" sz="2400" dirty="0" err="1" smtClean="0">
                  <a:solidFill>
                    <a:schemeClr val="accent5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い</a:t>
              </a:r>
              <a:r>
                <a:rPr lang="ja-JP" altLang="en-US" sz="2400" dirty="0" smtClean="0">
                  <a:solidFill>
                    <a:schemeClr val="accent5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ま</a:t>
              </a:r>
              <a:r>
                <a:rPr lang="ja-JP" altLang="en-US" sz="2400" dirty="0">
                  <a:solidFill>
                    <a:schemeClr val="accent5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す</a:t>
              </a:r>
              <a:r>
                <a:rPr lang="ja-JP" altLang="en-US" sz="2400" dirty="0"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。</a:t>
              </a:r>
              <a:endParaRPr lang="en-GB" sz="24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53708" y="4409158"/>
              <a:ext cx="12378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 smtClean="0"/>
                <a:t>うみ</a:t>
              </a:r>
              <a:r>
                <a:rPr lang="en-GB" sz="1600" dirty="0" smtClean="0"/>
                <a:t>     </a:t>
              </a:r>
              <a:r>
                <a:rPr lang="en-GB" sz="1600" dirty="0" err="1" smtClean="0"/>
                <a:t>およ</a:t>
              </a:r>
              <a:endParaRPr lang="en-GB" sz="16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966022" y="4843724"/>
            <a:ext cx="2954655" cy="738664"/>
            <a:chOff x="183532" y="4409158"/>
            <a:chExt cx="2954655" cy="738664"/>
          </a:xfrm>
        </p:grpSpPr>
        <p:sp>
          <p:nvSpPr>
            <p:cNvPr id="29" name="Rectangle 28"/>
            <p:cNvSpPr/>
            <p:nvPr/>
          </p:nvSpPr>
          <p:spPr>
            <a:xfrm>
              <a:off x="183532" y="4686157"/>
              <a:ext cx="29546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en-US" sz="2400" dirty="0" err="1"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海で</a:t>
              </a:r>
              <a:r>
                <a:rPr lang="en-GB" altLang="ja-JP" sz="2400" dirty="0" smtClean="0"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  <a:r>
                <a:rPr lang="en-US" sz="2400" dirty="0" err="1" smtClean="0">
                  <a:solidFill>
                    <a:schemeClr val="accent2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泳で</a:t>
              </a:r>
              <a:r>
                <a:rPr lang="en-US" sz="2400" dirty="0" err="1" smtClean="0">
                  <a:solidFill>
                    <a:schemeClr val="accent5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い</a:t>
              </a:r>
              <a:r>
                <a:rPr lang="en-US" sz="2400" dirty="0" err="1" smtClean="0">
                  <a:solidFill>
                    <a:schemeClr val="accent5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る</a:t>
              </a:r>
              <a:r>
                <a:rPr lang="en-US" sz="2400" dirty="0" err="1" smtClean="0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犬</a:t>
              </a:r>
              <a:r>
                <a:rPr lang="ja-JP" altLang="en-US" sz="2400" dirty="0" smtClean="0"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。</a:t>
              </a:r>
              <a:endParaRPr lang="en-GB" sz="24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20455" y="4409158"/>
              <a:ext cx="13308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 smtClean="0"/>
                <a:t>うみ</a:t>
              </a:r>
              <a:r>
                <a:rPr lang="en-GB" sz="1600" dirty="0" smtClean="0"/>
                <a:t>       </a:t>
              </a:r>
              <a:r>
                <a:rPr lang="en-GB" sz="1600" dirty="0" err="1" smtClean="0"/>
                <a:t>およ</a:t>
              </a:r>
              <a:endParaRPr lang="en-GB" sz="1600" dirty="0"/>
            </a:p>
          </p:txBody>
        </p:sp>
      </p:grpSp>
      <p:sp>
        <p:nvSpPr>
          <p:cNvPr id="33" name="Rounded Rectangle 32"/>
          <p:cNvSpPr/>
          <p:nvPr/>
        </p:nvSpPr>
        <p:spPr>
          <a:xfrm>
            <a:off x="4442107" y="4918643"/>
            <a:ext cx="4292271" cy="6637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2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nihonjin no shiranai nihon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6553"/>
            <a:ext cx="9144000" cy="429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6492" y="615433"/>
            <a:ext cx="69910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chemeClr val="accent2"/>
                </a:solidFill>
                <a:latin typeface="SimSun" panose="02010600030101010101" pitchFamily="2" charset="-122"/>
                <a:cs typeface="Times New Roman" panose="02020603050405020304" pitchFamily="18" charset="0"/>
              </a:rPr>
              <a:t>日本人の知らない日本語</a:t>
            </a:r>
            <a:endParaRPr lang="en-GB" sz="4800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81246" y="1446430"/>
            <a:ext cx="5781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https://www.youtube.com/watch?v=3-5s0G4h8xg&amp;t=465s</a:t>
            </a:r>
          </a:p>
        </p:txBody>
      </p:sp>
    </p:spTree>
    <p:extLst>
      <p:ext uri="{BB962C8B-B14F-4D97-AF65-F5344CB8AC3E}">
        <p14:creationId xmlns:p14="http://schemas.microsoft.com/office/powerpoint/2010/main" val="349986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731816" y="1110028"/>
            <a:ext cx="6593680" cy="4530274"/>
            <a:chOff x="2189016" y="1408967"/>
            <a:chExt cx="6593680" cy="4530274"/>
          </a:xfrm>
        </p:grpSpPr>
        <p:grpSp>
          <p:nvGrpSpPr>
            <p:cNvPr id="3" name="Group 2"/>
            <p:cNvGrpSpPr/>
            <p:nvPr/>
          </p:nvGrpSpPr>
          <p:grpSpPr>
            <a:xfrm>
              <a:off x="2201840" y="1408967"/>
              <a:ext cx="6580856" cy="4530274"/>
              <a:chOff x="918163" y="1233121"/>
              <a:chExt cx="6580856" cy="4530274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967154" y="1468287"/>
                <a:ext cx="6531865" cy="4295108"/>
                <a:chOff x="967154" y="1468287"/>
                <a:chExt cx="6531865" cy="4295108"/>
              </a:xfrm>
            </p:grpSpPr>
            <p:grpSp>
              <p:nvGrpSpPr>
                <p:cNvPr id="10" name="Group 9"/>
                <p:cNvGrpSpPr/>
                <p:nvPr/>
              </p:nvGrpSpPr>
              <p:grpSpPr>
                <a:xfrm>
                  <a:off x="967154" y="1468287"/>
                  <a:ext cx="6531865" cy="3336749"/>
                  <a:chOff x="1345223" y="1151764"/>
                  <a:chExt cx="6531865" cy="3336749"/>
                </a:xfrm>
              </p:grpSpPr>
              <p:sp>
                <p:nvSpPr>
                  <p:cNvPr id="15" name="Rectangle 14"/>
                  <p:cNvSpPr/>
                  <p:nvPr/>
                </p:nvSpPr>
                <p:spPr>
                  <a:xfrm>
                    <a:off x="1345223" y="3068487"/>
                    <a:ext cx="2031325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 err="1" smtClean="0">
                        <a:solidFill>
                          <a:schemeClr val="accent2"/>
                        </a:solidFill>
                        <a:latin typeface="SimSun" panose="02010600030101010101" pitchFamily="2" charset="-122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切り分け</a:t>
                    </a:r>
                    <a:r>
                      <a:rPr lang="en-GB" sz="2400" dirty="0" err="1" smtClean="0"/>
                      <a:t>ます</a:t>
                    </a:r>
                    <a:endParaRPr lang="en-GB" sz="2400" dirty="0"/>
                  </a:p>
                </p:txBody>
              </p:sp>
              <p:sp>
                <p:nvSpPr>
                  <p:cNvPr id="16" name="Rectangle 15"/>
                  <p:cNvSpPr/>
                  <p:nvPr/>
                </p:nvSpPr>
                <p:spPr>
                  <a:xfrm>
                    <a:off x="4306880" y="3068390"/>
                    <a:ext cx="3108543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2400" dirty="0" smtClean="0">
                        <a:latin typeface="SimSun" panose="02010600030101010101" pitchFamily="2" charset="-122"/>
                        <a:ea typeface="Calibri" panose="020F0502020204030204" pitchFamily="34" charset="0"/>
                        <a:cs typeface="MS Gothic" panose="020B0609070205080204" pitchFamily="49" charset="-128"/>
                      </a:rPr>
                      <a:t>To cut (and divide)</a:t>
                    </a:r>
                    <a:endParaRPr lang="en-GB" sz="2400" dirty="0"/>
                  </a:p>
                </p:txBody>
              </p:sp>
              <p:sp>
                <p:nvSpPr>
                  <p:cNvPr id="18" name="Rectangle 17"/>
                  <p:cNvSpPr/>
                  <p:nvPr/>
                </p:nvSpPr>
                <p:spPr>
                  <a:xfrm>
                    <a:off x="1345223" y="1151765"/>
                    <a:ext cx="1415772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 smtClean="0">
                        <a:solidFill>
                          <a:schemeClr val="accent2"/>
                        </a:solidFill>
                        <a:latin typeface="SimSun" panose="02010600030101010101" pitchFamily="2" charset="-122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泳</a:t>
                    </a:r>
                    <a:r>
                      <a:rPr lang="ja-JP" altLang="en-US" sz="2400" dirty="0">
                        <a:latin typeface="SimSun" panose="02010600030101010101" pitchFamily="2" charset="-122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ぎ</a:t>
                    </a:r>
                    <a:r>
                      <a:rPr lang="en-GB" sz="2400" dirty="0" err="1" smtClean="0"/>
                      <a:t>ます</a:t>
                    </a:r>
                    <a:endParaRPr lang="en-GB" sz="2400" dirty="0"/>
                  </a:p>
                </p:txBody>
              </p:sp>
              <p:sp>
                <p:nvSpPr>
                  <p:cNvPr id="19" name="Rectangle 18"/>
                  <p:cNvSpPr/>
                  <p:nvPr/>
                </p:nvSpPr>
                <p:spPr>
                  <a:xfrm>
                    <a:off x="1345223" y="2110126"/>
                    <a:ext cx="172354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 smtClean="0">
                        <a:solidFill>
                          <a:srgbClr val="FF0000"/>
                        </a:solidFill>
                        <a:latin typeface="SimSun" panose="02010600030101010101" pitchFamily="2" charset="-122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(に)</a:t>
                    </a:r>
                    <a:r>
                      <a:rPr lang="en-US" sz="2400" dirty="0" smtClean="0">
                        <a:solidFill>
                          <a:schemeClr val="accent2"/>
                        </a:solidFill>
                        <a:latin typeface="SimSun" panose="02010600030101010101" pitchFamily="2" charset="-122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似</a:t>
                    </a:r>
                    <a:r>
                      <a:rPr lang="en-GB" sz="2400" dirty="0" err="1" smtClean="0"/>
                      <a:t>ます</a:t>
                    </a:r>
                    <a:endParaRPr lang="en-GB" sz="2400" dirty="0"/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1345223" y="4026848"/>
                    <a:ext cx="1415772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2400" dirty="0" err="1" smtClean="0">
                        <a:solidFill>
                          <a:schemeClr val="accent2"/>
                        </a:solidFill>
                        <a:latin typeface="SimSun" panose="02010600030101010101" pitchFamily="2" charset="-122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入</a:t>
                    </a:r>
                    <a:r>
                      <a:rPr lang="en-US" sz="2400" dirty="0" err="1">
                        <a:solidFill>
                          <a:schemeClr val="accent2"/>
                        </a:solidFill>
                        <a:latin typeface="SimSun" panose="02010600030101010101" pitchFamily="2" charset="-122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り</a:t>
                    </a:r>
                    <a:r>
                      <a:rPr lang="en-GB" sz="2400" dirty="0" err="1" smtClean="0"/>
                      <a:t>ます</a:t>
                    </a:r>
                    <a:endParaRPr lang="en-GB" sz="2400" dirty="0"/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4306880" y="1151764"/>
                    <a:ext cx="126188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2400" dirty="0" smtClean="0">
                        <a:latin typeface="SimSun" panose="02010600030101010101" pitchFamily="2" charset="-122"/>
                        <a:ea typeface="Calibri" panose="020F0502020204030204" pitchFamily="34" charset="0"/>
                        <a:cs typeface="MS Gothic" panose="020B0609070205080204" pitchFamily="49" charset="-128"/>
                      </a:rPr>
                      <a:t>To swim</a:t>
                    </a:r>
                    <a:endParaRPr lang="en-GB" sz="2400" dirty="0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4306880" y="2017766"/>
                    <a:ext cx="1877437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2400" dirty="0" smtClean="0">
                        <a:latin typeface="SimSun" panose="02010600030101010101" pitchFamily="2" charset="-122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To resemble</a:t>
                    </a:r>
                    <a:endParaRPr lang="en-GB" sz="2400" dirty="0"/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4306880" y="4026847"/>
                    <a:ext cx="357020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GB" sz="2400" dirty="0" smtClean="0">
                        <a:latin typeface="SimSun" panose="02010600030101010101" pitchFamily="2" charset="-122"/>
                        <a:ea typeface="Calibri" panose="020F0502020204030204" pitchFamily="34" charset="0"/>
                        <a:cs typeface="MS Gothic" panose="020B0609070205080204" pitchFamily="49" charset="-128"/>
                      </a:rPr>
                      <a:t>To get in / to contain</a:t>
                    </a:r>
                    <a:endParaRPr lang="en-GB" sz="2400" dirty="0"/>
                  </a:p>
                </p:txBody>
              </p:sp>
            </p:grpSp>
            <p:sp>
              <p:nvSpPr>
                <p:cNvPr id="12" name="Rectangle 11"/>
                <p:cNvSpPr/>
                <p:nvPr/>
              </p:nvSpPr>
              <p:spPr>
                <a:xfrm>
                  <a:off x="996880" y="5301730"/>
                  <a:ext cx="203132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 err="1">
                      <a:solidFill>
                        <a:schemeClr val="accent2"/>
                      </a:solidFill>
                      <a:latin typeface="SimSun" panose="02010600030101010101" pitchFamily="2" charset="-122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釣り上げ</a:t>
                  </a:r>
                  <a:r>
                    <a:rPr lang="en-GB" sz="2400" dirty="0" err="1" smtClean="0"/>
                    <a:t>ます</a:t>
                  </a:r>
                  <a:endParaRPr lang="en-GB" sz="2400" dirty="0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>
                  <a:off x="3928811" y="5301539"/>
                  <a:ext cx="126188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2400" dirty="0" smtClean="0">
                      <a:latin typeface="SimSun" panose="02010600030101010101" pitchFamily="2" charset="-122"/>
                      <a:ea typeface="Calibri" panose="020F0502020204030204" pitchFamily="34" charset="0"/>
                      <a:cs typeface="MS Gothic" panose="020B0609070205080204" pitchFamily="49" charset="-128"/>
                    </a:rPr>
                    <a:t>To fish</a:t>
                  </a:r>
                  <a:endParaRPr lang="en-GB" sz="2400" dirty="0"/>
                </a:p>
              </p:txBody>
            </p:sp>
          </p:grpSp>
          <p:sp>
            <p:nvSpPr>
              <p:cNvPr id="6" name="Rectangle 5"/>
              <p:cNvSpPr/>
              <p:nvPr/>
            </p:nvSpPr>
            <p:spPr>
              <a:xfrm>
                <a:off x="1007932" y="5020324"/>
                <a:ext cx="38985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 dirty="0"/>
                  <a:t>つ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918163" y="1233121"/>
                <a:ext cx="59503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 dirty="0" err="1" smtClean="0"/>
                  <a:t>およ</a:t>
                </a:r>
                <a:endParaRPr lang="en-GB" sz="1600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668912" y="2206953"/>
                <a:ext cx="38985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latin typeface="SimSun" panose="02010600030101010101" pitchFamily="2" charset="-122"/>
                    <a:ea typeface="Calibri" panose="020F0502020204030204" pitchFamily="34" charset="0"/>
                    <a:cs typeface="Times New Roman" panose="02020603050405020304" pitchFamily="18" charset="0"/>
                  </a:rPr>
                  <a:t>に</a:t>
                </a:r>
                <a:endParaRPr lang="en-GB" sz="1600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675040" y="5035713"/>
                <a:ext cx="38985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latin typeface="SimSun" panose="02010600030101010101" pitchFamily="2" charset="-122"/>
                    <a:ea typeface="Calibri" panose="020F0502020204030204" pitchFamily="34" charset="0"/>
                    <a:cs typeface="MS Gothic" panose="020B0609070205080204" pitchFamily="49" charset="-128"/>
                  </a:rPr>
                  <a:t>あ</a:t>
                </a:r>
                <a:endParaRPr lang="en-GB" sz="1600" dirty="0"/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2189016" y="4242217"/>
              <a:ext cx="595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 smtClean="0"/>
                <a:t>は</a:t>
              </a:r>
              <a:r>
                <a:rPr lang="en-GB" sz="1600" dirty="0" err="1"/>
                <a:t>い</a:t>
              </a:r>
              <a:endParaRPr lang="en-GB" sz="16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80557" y="3341160"/>
              <a:ext cx="10134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smtClean="0"/>
                <a:t>き         わ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108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321061" y="107383"/>
            <a:ext cx="265649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SimSun" panose="02010600030101010101" pitchFamily="2" charset="-122"/>
                <a:cs typeface="Times New Roman" panose="02020603050405020304" pitchFamily="18" charset="0"/>
              </a:rPr>
              <a:t>ものの数え方</a:t>
            </a:r>
            <a:endParaRPr lang="en-GB" sz="32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685799" y="32735"/>
            <a:ext cx="8194431" cy="6790302"/>
            <a:chOff x="949569" y="753704"/>
            <a:chExt cx="8194431" cy="6790302"/>
          </a:xfrm>
        </p:grpSpPr>
        <p:sp>
          <p:nvSpPr>
            <p:cNvPr id="2" name="Rectangle 1"/>
            <p:cNvSpPr/>
            <p:nvPr/>
          </p:nvSpPr>
          <p:spPr>
            <a:xfrm>
              <a:off x="949569" y="753704"/>
              <a:ext cx="8194431" cy="33547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lnSpc>
                  <a:spcPct val="200000"/>
                </a:lnSpc>
                <a:spcAft>
                  <a:spcPts val="800"/>
                </a:spcAft>
                <a:buFont typeface="SimSun" panose="02010600030101010101" pitchFamily="2" charset="-122"/>
                <a:buChar char="-"/>
              </a:pPr>
              <a:r>
                <a:rPr lang="en-US" sz="2400" dirty="0" err="1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モビルスーツは</a:t>
              </a:r>
              <a:r>
                <a:rPr lang="en-US" sz="2400" dirty="0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？</a:t>
              </a:r>
              <a:endPara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200000"/>
                </a:lnSpc>
                <a:spcAft>
                  <a:spcPts val="800"/>
                </a:spcAft>
                <a:buFont typeface="SimSun" panose="02010600030101010101" pitchFamily="2" charset="-122"/>
                <a:buChar char="-"/>
              </a:pPr>
              <a:r>
                <a:rPr lang="en-US" sz="2400" dirty="0" err="1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モビルスーツは</a:t>
              </a:r>
              <a:r>
                <a:rPr lang="en-US" sz="2400" dirty="0" err="1">
                  <a:solidFill>
                    <a:schemeClr val="accent6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一機</a:t>
              </a:r>
              <a:r>
                <a:rPr lang="en-US" sz="2400" dirty="0" err="1">
                  <a:solidFill>
                    <a:srgbClr val="FF33CC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だ</a:t>
              </a:r>
              <a:r>
                <a:rPr lang="en-US" sz="2400" dirty="0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。</a:t>
              </a:r>
              <a:endPara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200000"/>
                </a:lnSpc>
                <a:spcAft>
                  <a:spcPts val="800"/>
                </a:spcAft>
                <a:buFont typeface="SimSun" panose="02010600030101010101" pitchFamily="2" charset="-122"/>
                <a:buChar char="-"/>
              </a:pPr>
              <a:r>
                <a:rPr lang="en-US" sz="2400" dirty="0" err="1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じゃあ、人間</a:t>
              </a:r>
              <a:r>
                <a:rPr lang="en-US" sz="2400" dirty="0" err="1">
                  <a:solidFill>
                    <a:srgbClr val="7030A0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も</a:t>
              </a:r>
              <a:r>
                <a:rPr lang="en-US" sz="2400" dirty="0" err="1">
                  <a:solidFill>
                    <a:schemeClr val="accent6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一機</a:t>
              </a:r>
              <a:r>
                <a:rPr lang="en-US" sz="2400" dirty="0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？</a:t>
              </a:r>
              <a:endPara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200000"/>
                </a:lnSpc>
                <a:spcAft>
                  <a:spcPts val="800"/>
                </a:spcAft>
                <a:buFont typeface="SimSun" panose="02010600030101010101" pitchFamily="2" charset="-122"/>
                <a:buChar char="-"/>
              </a:pPr>
              <a:r>
                <a:rPr lang="en-US" sz="2400" dirty="0" err="1" smtClean="0">
                  <a:solidFill>
                    <a:srgbClr val="FF33CC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いや</a:t>
              </a:r>
              <a:r>
                <a:rPr lang="en-US" sz="2400" dirty="0" err="1" smtClean="0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、人間は</a:t>
              </a:r>
              <a:r>
                <a:rPr lang="en-US" sz="2400" dirty="0" err="1" smtClean="0">
                  <a:solidFill>
                    <a:schemeClr val="accent6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一人</a:t>
              </a:r>
              <a:r>
                <a:rPr lang="en-US" sz="2400" dirty="0" err="1" smtClean="0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、</a:t>
              </a:r>
              <a:r>
                <a:rPr lang="en-US" sz="2400" dirty="0" err="1" smtClean="0">
                  <a:solidFill>
                    <a:schemeClr val="accent6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二人</a:t>
              </a:r>
              <a:r>
                <a:rPr lang="en-US" sz="2400" dirty="0" err="1" smtClean="0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。</a:t>
              </a:r>
              <a:r>
                <a:rPr lang="en-US" sz="2400" dirty="0" err="1" smtClean="0">
                  <a:solidFill>
                    <a:srgbClr val="FF33CC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だって</a:t>
              </a:r>
              <a:r>
                <a:rPr lang="en-US" sz="2400" dirty="0" err="1" smtClean="0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、物</a:t>
              </a:r>
              <a:r>
                <a:rPr lang="en-US" sz="2400" dirty="0" err="1" smtClean="0">
                  <a:solidFill>
                    <a:srgbClr val="FF33CC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じゃない</a:t>
              </a:r>
              <a:r>
                <a:rPr lang="en-US" sz="2400" u="sng" dirty="0" err="1" smtClean="0">
                  <a:solidFill>
                    <a:srgbClr val="FF33CC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じゃん</a:t>
              </a:r>
              <a:r>
                <a:rPr lang="en-US" sz="2400" dirty="0" smtClean="0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。</a:t>
              </a:r>
              <a:endPara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49569" y="4189241"/>
              <a:ext cx="4572000" cy="33547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lvl="0" indent="-342900">
                <a:lnSpc>
                  <a:spcPct val="200000"/>
                </a:lnSpc>
                <a:spcAft>
                  <a:spcPts val="800"/>
                </a:spcAft>
                <a:buFont typeface="SimSun" panose="02010600030101010101" pitchFamily="2" charset="-122"/>
                <a:buChar char="-"/>
              </a:pPr>
              <a:r>
                <a:rPr lang="en-US" sz="2400" dirty="0" err="1">
                  <a:solidFill>
                    <a:schemeClr val="accent2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違う</a:t>
              </a:r>
              <a:r>
                <a:rPr lang="en-US" sz="2400" dirty="0" err="1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、人間は</a:t>
              </a:r>
              <a:r>
                <a:rPr lang="en-US" sz="2400" dirty="0" err="1">
                  <a:solidFill>
                    <a:schemeClr val="accent6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一匹</a:t>
              </a:r>
              <a:r>
                <a:rPr lang="en-US" sz="2400" dirty="0" err="1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です</a:t>
              </a:r>
              <a:r>
                <a:rPr lang="en-US" sz="2400" dirty="0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。</a:t>
              </a:r>
              <a:endPara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200000"/>
                </a:lnSpc>
                <a:spcAft>
                  <a:spcPts val="800"/>
                </a:spcAft>
                <a:buFont typeface="SimSun" panose="02010600030101010101" pitchFamily="2" charset="-122"/>
                <a:buChar char="-"/>
              </a:pPr>
              <a:r>
                <a:rPr lang="en-US" sz="2400" dirty="0" err="1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ここ</a:t>
              </a:r>
              <a:r>
                <a:rPr lang="en-US" sz="2400" dirty="0" err="1">
                  <a:solidFill>
                    <a:srgbClr val="7030A0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に</a:t>
              </a:r>
              <a:r>
                <a:rPr lang="en-US" sz="2400" dirty="0" err="1">
                  <a:solidFill>
                    <a:schemeClr val="accent2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書いてあります</a:t>
              </a:r>
              <a:r>
                <a:rPr lang="en-US" sz="2400" dirty="0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。</a:t>
              </a:r>
              <a:endPara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200000"/>
                </a:lnSpc>
                <a:spcAft>
                  <a:spcPts val="800"/>
                </a:spcAft>
                <a:buFont typeface="SimSun" panose="02010600030101010101" pitchFamily="2" charset="-122"/>
                <a:buChar char="-"/>
              </a:pPr>
              <a:r>
                <a:rPr lang="en-US" sz="2400" dirty="0" err="1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男</a:t>
              </a:r>
              <a:r>
                <a:rPr lang="en-US" sz="2400" dirty="0" err="1">
                  <a:solidFill>
                    <a:schemeClr val="accent6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一匹</a:t>
              </a:r>
              <a:r>
                <a:rPr lang="en-US" sz="2400" dirty="0" err="1">
                  <a:solidFill>
                    <a:srgbClr val="FF0000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って</a:t>
              </a:r>
              <a:r>
                <a:rPr lang="en-US" sz="2400" dirty="0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。</a:t>
              </a:r>
              <a:endPara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lnSpc>
                  <a:spcPct val="200000"/>
                </a:lnSpc>
                <a:spcAft>
                  <a:spcPts val="800"/>
                </a:spcAft>
                <a:buFont typeface="SimSun" panose="02010600030101010101" pitchFamily="2" charset="-122"/>
                <a:buChar char="-"/>
              </a:pPr>
              <a:r>
                <a:rPr lang="en-US" sz="2400" dirty="0" err="1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本当</a:t>
              </a:r>
              <a:r>
                <a:rPr lang="en-US" sz="2400" dirty="0" err="1">
                  <a:solidFill>
                    <a:srgbClr val="FF33CC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だ</a:t>
              </a:r>
              <a:r>
                <a:rPr lang="en-US" sz="2400" dirty="0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。</a:t>
              </a:r>
              <a:endParaRPr lang="en-GB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03195" y="889895"/>
            <a:ext cx="7489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 smtClean="0"/>
              <a:t>い</a:t>
            </a:r>
            <a:r>
              <a:rPr lang="en-GB" sz="1200" dirty="0" err="1" smtClean="0"/>
              <a:t>つ</a:t>
            </a:r>
            <a:r>
              <a:rPr lang="en-GB" sz="1600" dirty="0" err="1" smtClean="0"/>
              <a:t>き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3203195" y="1710117"/>
            <a:ext cx="7489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 smtClean="0"/>
              <a:t>い</a:t>
            </a:r>
            <a:r>
              <a:rPr lang="en-GB" sz="1200" dirty="0" err="1" smtClean="0"/>
              <a:t>つ</a:t>
            </a:r>
            <a:r>
              <a:rPr lang="en-GB" sz="1600" dirty="0" err="1" smtClean="0"/>
              <a:t>き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2197792" y="1710117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/>
              <a:t>にんげん</a:t>
            </a:r>
            <a:endParaRPr lang="en-GB" sz="1600" dirty="0"/>
          </a:p>
        </p:txBody>
      </p:sp>
      <p:sp>
        <p:nvSpPr>
          <p:cNvPr id="10" name="Rectangle 9"/>
          <p:cNvSpPr/>
          <p:nvPr/>
        </p:nvSpPr>
        <p:spPr>
          <a:xfrm>
            <a:off x="1866615" y="2530339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/>
              <a:t>にんげん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2872018" y="2530339"/>
            <a:ext cx="35926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/>
              <a:t>ひとり</a:t>
            </a:r>
            <a:r>
              <a:rPr lang="en-GB" sz="1600" dirty="0"/>
              <a:t> </a:t>
            </a:r>
            <a:r>
              <a:rPr lang="en-GB" sz="1600" dirty="0" smtClean="0"/>
              <a:t>     </a:t>
            </a:r>
            <a:r>
              <a:rPr lang="en-GB" sz="1600" dirty="0" err="1" smtClean="0"/>
              <a:t>ふたり</a:t>
            </a:r>
            <a:r>
              <a:rPr lang="en-GB" sz="1600" dirty="0" smtClean="0"/>
              <a:t>                                </a:t>
            </a:r>
            <a:r>
              <a:rPr lang="en-GB" sz="1600" dirty="0" err="1" smtClean="0"/>
              <a:t>もの</a:t>
            </a:r>
            <a:endParaRPr lang="en-GB" sz="1600" dirty="0"/>
          </a:p>
        </p:txBody>
      </p:sp>
      <p:sp>
        <p:nvSpPr>
          <p:cNvPr id="12" name="Rectangle 11"/>
          <p:cNvSpPr/>
          <p:nvPr/>
        </p:nvSpPr>
        <p:spPr>
          <a:xfrm>
            <a:off x="1866615" y="3459057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/>
              <a:t>にんげん</a:t>
            </a:r>
            <a:endParaRPr lang="en-GB" sz="1600" dirty="0"/>
          </a:p>
        </p:txBody>
      </p:sp>
      <p:sp>
        <p:nvSpPr>
          <p:cNvPr id="13" name="Rectangle 12"/>
          <p:cNvSpPr/>
          <p:nvPr/>
        </p:nvSpPr>
        <p:spPr>
          <a:xfrm>
            <a:off x="2872018" y="3459057"/>
            <a:ext cx="954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 smtClean="0"/>
              <a:t>い</a:t>
            </a:r>
            <a:r>
              <a:rPr lang="en-GB" sz="1200" dirty="0" err="1"/>
              <a:t>つ</a:t>
            </a:r>
            <a:r>
              <a:rPr lang="en-GB" sz="1600" dirty="0" err="1" smtClean="0"/>
              <a:t>ぴき</a:t>
            </a:r>
            <a:endParaRPr lang="en-GB" sz="1600" dirty="0"/>
          </a:p>
        </p:txBody>
      </p:sp>
      <p:sp>
        <p:nvSpPr>
          <p:cNvPr id="14" name="Rectangle 13"/>
          <p:cNvSpPr/>
          <p:nvPr/>
        </p:nvSpPr>
        <p:spPr>
          <a:xfrm>
            <a:off x="1327502" y="5197220"/>
            <a:ext cx="954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 smtClean="0"/>
              <a:t>い</a:t>
            </a:r>
            <a:r>
              <a:rPr lang="en-GB" sz="1200" dirty="0" err="1"/>
              <a:t>つ</a:t>
            </a:r>
            <a:r>
              <a:rPr lang="en-GB" sz="1600" dirty="0" err="1" smtClean="0"/>
              <a:t>ぴき</a:t>
            </a:r>
            <a:endParaRPr lang="en-GB" sz="1600" dirty="0"/>
          </a:p>
        </p:txBody>
      </p:sp>
      <p:sp>
        <p:nvSpPr>
          <p:cNvPr id="15" name="Rectangle 14"/>
          <p:cNvSpPr/>
          <p:nvPr/>
        </p:nvSpPr>
        <p:spPr>
          <a:xfrm>
            <a:off x="949487" y="5982659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/>
              <a:t>ほんとう</a:t>
            </a:r>
            <a:endParaRPr lang="en-GB" sz="1600" dirty="0"/>
          </a:p>
        </p:txBody>
      </p:sp>
      <p:sp>
        <p:nvSpPr>
          <p:cNvPr id="16" name="Rectangle 15"/>
          <p:cNvSpPr/>
          <p:nvPr/>
        </p:nvSpPr>
        <p:spPr>
          <a:xfrm>
            <a:off x="1013506" y="3459057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 smtClean="0"/>
              <a:t>ちが</a:t>
            </a:r>
            <a:endParaRPr lang="en-GB" sz="1600" dirty="0"/>
          </a:p>
        </p:txBody>
      </p:sp>
      <p:sp>
        <p:nvSpPr>
          <p:cNvPr id="17" name="Rectangle 16"/>
          <p:cNvSpPr/>
          <p:nvPr/>
        </p:nvSpPr>
        <p:spPr>
          <a:xfrm>
            <a:off x="2002867" y="4327472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か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322569" y="2973439"/>
            <a:ext cx="2457799" cy="1197344"/>
            <a:chOff x="6422431" y="3172583"/>
            <a:chExt cx="2457799" cy="1197344"/>
          </a:xfrm>
        </p:grpSpPr>
        <p:sp>
          <p:nvSpPr>
            <p:cNvPr id="6" name="Rectangle 5"/>
            <p:cNvSpPr/>
            <p:nvPr/>
          </p:nvSpPr>
          <p:spPr>
            <a:xfrm>
              <a:off x="6422431" y="3908262"/>
              <a:ext cx="23391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err="1"/>
                <a:t>じゃありません</a:t>
              </a:r>
              <a:endParaRPr lang="en-GB" sz="2400" dirty="0"/>
            </a:p>
          </p:txBody>
        </p:sp>
        <p:sp>
          <p:nvSpPr>
            <p:cNvPr id="18" name="Curved Left Arrow 17"/>
            <p:cNvSpPr/>
            <p:nvPr/>
          </p:nvSpPr>
          <p:spPr>
            <a:xfrm>
              <a:off x="8642837" y="3172583"/>
              <a:ext cx="237393" cy="911501"/>
            </a:xfrm>
            <a:prstGeom prst="curvedLeftArrow">
              <a:avLst>
                <a:gd name="adj1" fmla="val 25000"/>
                <a:gd name="adj2" fmla="val 42228"/>
                <a:gd name="adj3" fmla="val 3240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257799" y="4809392"/>
            <a:ext cx="2711648" cy="923193"/>
            <a:chOff x="5257799" y="4809392"/>
            <a:chExt cx="2711648" cy="923193"/>
          </a:xfrm>
        </p:grpSpPr>
        <p:sp>
          <p:nvSpPr>
            <p:cNvPr id="23" name="Rounded Rectangular Callout 22"/>
            <p:cNvSpPr/>
            <p:nvPr/>
          </p:nvSpPr>
          <p:spPr>
            <a:xfrm>
              <a:off x="5257799" y="4809392"/>
              <a:ext cx="2690447" cy="923193"/>
            </a:xfrm>
            <a:prstGeom prst="wedgeRoundRectCallout">
              <a:avLst>
                <a:gd name="adj1" fmla="val -141094"/>
                <a:gd name="adj2" fmla="val 36786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322569" y="4932844"/>
              <a:ext cx="2646878" cy="711714"/>
              <a:chOff x="3983397" y="5264581"/>
              <a:chExt cx="2646878" cy="711714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3983397" y="5514630"/>
                <a:ext cx="26468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latin typeface="SimSun" panose="02010600030101010101" pitchFamily="2" charset="-122"/>
                    <a:ea typeface="Calibri" panose="020F0502020204030204" pitchFamily="34" charset="0"/>
                    <a:cs typeface="MS Gothic" panose="020B0609070205080204" pitchFamily="49" charset="-128"/>
                  </a:rPr>
                  <a:t>と</a:t>
                </a:r>
                <a:r>
                  <a:rPr lang="en-US" sz="2400" dirty="0" err="1" smtClean="0">
                    <a:solidFill>
                      <a:schemeClr val="accent2"/>
                    </a:solidFill>
                    <a:latin typeface="SimSun" panose="02010600030101010101" pitchFamily="2" charset="-122"/>
                    <a:ea typeface="Calibri" panose="020F0502020204030204" pitchFamily="34" charset="0"/>
                    <a:cs typeface="MS Gothic" panose="020B0609070205080204" pitchFamily="49" charset="-128"/>
                  </a:rPr>
                  <a:t>書いてあります</a:t>
                </a:r>
                <a:endParaRPr lang="en-GB" sz="2400" dirty="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4357621" y="5264581"/>
                <a:ext cx="38985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 dirty="0"/>
                  <a:t>か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931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6816" y="2102971"/>
            <a:ext cx="82471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imSun" panose="02010600030101010101" pitchFamily="2" charset="-122"/>
              <a:buChar char="-"/>
            </a:pPr>
            <a:r>
              <a:rPr lang="en-US" sz="2400" dirty="0" err="1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じゃあ、マグロも</a:t>
            </a:r>
            <a:r>
              <a:rPr lang="en-US" sz="2400" dirty="0" err="1">
                <a:solidFill>
                  <a:schemeClr val="accent6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一匹</a:t>
            </a:r>
            <a:r>
              <a:rPr lang="en-US" sz="2400" dirty="0" smtClean="0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？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imSun" panose="02010600030101010101" pitchFamily="2" charset="-122"/>
              <a:buChar char="-"/>
            </a:pP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imSun" panose="02010600030101010101" pitchFamily="2" charset="-122"/>
              <a:buChar char="-"/>
            </a:pPr>
            <a:r>
              <a:rPr lang="en-US" sz="2400" dirty="0" err="1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マグロ</a:t>
            </a:r>
            <a:r>
              <a:rPr lang="en-US" sz="2400" dirty="0">
                <a:latin typeface="SimSun" panose="02010600030101010101" pitchFamily="2" charset="-122"/>
                <a:ea typeface="Calibri" panose="020F0502020204030204" pitchFamily="34" charset="0"/>
                <a:cs typeface="SimSun" panose="02010600030101010101" pitchFamily="2" charset="-122"/>
              </a:rPr>
              <a:t>…あ…</a:t>
            </a:r>
            <a:r>
              <a:rPr lang="en-US" sz="2400" dirty="0" err="1">
                <a:solidFill>
                  <a:srgbClr val="7030A0"/>
                </a:solidFill>
                <a:latin typeface="SimSun" panose="02010600030101010101" pitchFamily="2" charset="-122"/>
                <a:ea typeface="Calibri" panose="020F0502020204030204" pitchFamily="34" charset="0"/>
                <a:cs typeface="SimSun" panose="02010600030101010101" pitchFamily="2" charset="-122"/>
              </a:rPr>
              <a:t>たしか</a:t>
            </a:r>
            <a:r>
              <a:rPr lang="en-US" sz="2400" dirty="0">
                <a:latin typeface="SimSun" panose="02010600030101010101" pitchFamily="2" charset="-122"/>
                <a:ea typeface="Calibri" panose="020F0502020204030204" pitchFamily="34" charset="0"/>
                <a:cs typeface="SimSun" panose="02010600030101010101" pitchFamily="2" charset="-122"/>
              </a:rPr>
              <a:t>…</a:t>
            </a:r>
            <a:r>
              <a:rPr lang="en-US" sz="2400" dirty="0" err="1" smtClean="0">
                <a:solidFill>
                  <a:schemeClr val="accent6"/>
                </a:solidFill>
                <a:latin typeface="SimSun" panose="02010600030101010101" pitchFamily="2" charset="-122"/>
                <a:ea typeface="Calibri" panose="020F0502020204030204" pitchFamily="34" charset="0"/>
                <a:cs typeface="SimSun" panose="02010600030101010101" pitchFamily="2" charset="-122"/>
              </a:rPr>
              <a:t>一本</a:t>
            </a:r>
            <a:r>
              <a:rPr lang="en-US" sz="2400" dirty="0" err="1">
                <a:solidFill>
                  <a:srgbClr val="FF33CC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じゃ</a:t>
            </a:r>
            <a:r>
              <a:rPr lang="en-US" sz="2400" dirty="0" smtClean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imSun" panose="02010600030101010101" pitchFamily="2" charset="-122"/>
              <a:buChar char="-"/>
            </a:pP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Font typeface="SimSun" panose="02010600030101010101" pitchFamily="2" charset="-122"/>
              <a:buChar char="-"/>
            </a:pPr>
            <a:r>
              <a:rPr lang="en-US" sz="2400" dirty="0" err="1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マグロはその形</a:t>
            </a:r>
            <a:r>
              <a:rPr lang="en-US" sz="2400" dirty="0" err="1">
                <a:solidFill>
                  <a:srgbClr val="7030A0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によって</a:t>
            </a:r>
            <a:r>
              <a:rPr lang="en-US" sz="2400" u="sng" dirty="0" err="1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いくつ</a:t>
            </a:r>
            <a:r>
              <a:rPr lang="en-US" sz="2400" u="sng" dirty="0" err="1">
                <a:solidFill>
                  <a:srgbClr val="7030A0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か</a:t>
            </a:r>
            <a:r>
              <a:rPr lang="en-US" sz="2400" dirty="0" err="1">
                <a:solidFill>
                  <a:schemeClr val="accent2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数え方</a:t>
            </a:r>
            <a:r>
              <a:rPr lang="en-US" sz="2400" dirty="0" err="1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がある</a:t>
            </a:r>
            <a:r>
              <a:rPr lang="en-US" sz="2400" dirty="0" smtClean="0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。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2822" y="88157"/>
            <a:ext cx="265649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SimSun" panose="02010600030101010101" pitchFamily="2" charset="-122"/>
                <a:cs typeface="Times New Roman" panose="02020603050405020304" pitchFamily="18" charset="0"/>
              </a:rPr>
              <a:t>ものの数え方</a:t>
            </a:r>
            <a:endParaRPr lang="en-GB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3610571" y="2102971"/>
            <a:ext cx="954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 smtClean="0"/>
              <a:t>い</a:t>
            </a:r>
            <a:r>
              <a:rPr lang="en-GB" sz="1200" dirty="0" err="1"/>
              <a:t>つ</a:t>
            </a:r>
            <a:r>
              <a:rPr lang="en-GB" sz="1600" dirty="0" err="1" smtClean="0"/>
              <a:t>ぴき</a:t>
            </a: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4237809" y="3244333"/>
            <a:ext cx="954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/>
              <a:t>い</a:t>
            </a:r>
            <a:r>
              <a:rPr lang="en-GB" sz="1200" dirty="0" err="1"/>
              <a:t>つ</a:t>
            </a:r>
            <a:r>
              <a:rPr lang="en-GB" sz="1600" dirty="0" err="1"/>
              <a:t>ぽん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2919656" y="4369749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/>
              <a:t>かたち</a:t>
            </a:r>
            <a:endParaRPr lang="en-GB" sz="1600" dirty="0"/>
          </a:p>
        </p:txBody>
      </p:sp>
      <p:grpSp>
        <p:nvGrpSpPr>
          <p:cNvPr id="7" name="Group 6"/>
          <p:cNvGrpSpPr/>
          <p:nvPr/>
        </p:nvGrpSpPr>
        <p:grpSpPr>
          <a:xfrm>
            <a:off x="5777883" y="4369749"/>
            <a:ext cx="1184793" cy="339657"/>
            <a:chOff x="3962793" y="651173"/>
            <a:chExt cx="1184793" cy="339657"/>
          </a:xfrm>
        </p:grpSpPr>
        <p:sp>
          <p:nvSpPr>
            <p:cNvPr id="8" name="Rectangle 7"/>
            <p:cNvSpPr/>
            <p:nvPr/>
          </p:nvSpPr>
          <p:spPr>
            <a:xfrm>
              <a:off x="3962793" y="652276"/>
              <a:ext cx="595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/>
                <a:t>かぞ</a:t>
              </a:r>
              <a:endParaRPr lang="en-GB" sz="16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52551" y="651173"/>
              <a:ext cx="595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/>
                <a:t>かた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04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408" y="1521386"/>
            <a:ext cx="884506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2400" dirty="0" smtClean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US" sz="2400" dirty="0" err="1" smtClean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海を</a:t>
            </a:r>
            <a:r>
              <a:rPr lang="en-US" sz="2400" dirty="0" err="1" smtClean="0">
                <a:solidFill>
                  <a:schemeClr val="accent2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泳いでる</a:t>
            </a:r>
            <a:r>
              <a:rPr lang="en-US" sz="2400" dirty="0" err="1" smtClean="0">
                <a:solidFill>
                  <a:srgbClr val="7030A0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時</a:t>
            </a:r>
            <a:r>
              <a:rPr lang="en-US" sz="2400" dirty="0" err="1" smtClean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は</a:t>
            </a:r>
            <a:r>
              <a:rPr lang="en-US" sz="2400" dirty="0" err="1" smtClean="0">
                <a:solidFill>
                  <a:schemeClr val="accent6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一匹</a:t>
            </a:r>
            <a:r>
              <a:rPr lang="en-US" sz="2400" dirty="0" smtClean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2400" dirty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だが</a:t>
            </a:r>
            <a:r>
              <a:rPr lang="en-US" sz="2400" dirty="0" err="1" smtClean="0">
                <a:solidFill>
                  <a:schemeClr val="accent2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釣り上げる</a:t>
            </a:r>
            <a:r>
              <a:rPr lang="en-US" sz="2400" dirty="0" err="1" smtClean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と</a:t>
            </a:r>
            <a:r>
              <a:rPr lang="en-US" sz="2400" dirty="0" err="1" smtClean="0">
                <a:solidFill>
                  <a:schemeClr val="accent6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一本</a:t>
            </a:r>
            <a:r>
              <a:rPr lang="en-US" sz="2400" dirty="0" smtClean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2400" dirty="0" smtClean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それを市場で</a:t>
            </a:r>
            <a:r>
              <a:rPr lang="en-US" sz="2400" dirty="0" err="1" smtClean="0">
                <a:solidFill>
                  <a:schemeClr val="accent2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切り分ける</a:t>
            </a:r>
            <a:r>
              <a:rPr lang="en-US" sz="2400" dirty="0" err="1" smtClean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と</a:t>
            </a:r>
            <a:r>
              <a:rPr lang="en-US" sz="2400" dirty="0" err="1" smtClean="0">
                <a:solidFill>
                  <a:schemeClr val="accent6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一丁</a:t>
            </a:r>
            <a:r>
              <a:rPr lang="en-US" sz="2400" dirty="0" err="1" smtClean="0">
                <a:solidFill>
                  <a:srgbClr val="FF0000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に</a:t>
            </a:r>
            <a:r>
              <a:rPr lang="en-US" sz="2400" dirty="0" err="1" smtClean="0">
                <a:solidFill>
                  <a:schemeClr val="accent2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なり</a:t>
            </a:r>
            <a:r>
              <a:rPr lang="en-US" sz="2400" dirty="0" smtClean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。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US" sz="2400" dirty="0" smtClean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solidFill>
                  <a:srgbClr val="7030A0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さらに</a:t>
            </a:r>
            <a:r>
              <a:rPr lang="en-US" sz="2400" dirty="0" err="1" smtClean="0">
                <a:solidFill>
                  <a:schemeClr val="accent2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切り分けた</a:t>
            </a:r>
            <a:r>
              <a:rPr lang="en-US" sz="2400" dirty="0" err="1" smtClean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ものが一塊</a:t>
            </a:r>
            <a:r>
              <a:rPr lang="en-US" sz="2400" dirty="0" err="1" smtClean="0">
                <a:solidFill>
                  <a:srgbClr val="FF0000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と</a:t>
            </a:r>
            <a:r>
              <a:rPr lang="en-US" sz="2400" dirty="0" err="1" smtClean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いう意味</a:t>
            </a:r>
            <a:r>
              <a:rPr lang="en-US" sz="2400" dirty="0" err="1" smtClean="0">
                <a:solidFill>
                  <a:srgbClr val="FF0000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で</a:t>
            </a:r>
            <a:r>
              <a:rPr lang="en-US" sz="2400" dirty="0" err="1" smtClean="0">
                <a:solidFill>
                  <a:schemeClr val="accent6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ひところ</a:t>
            </a:r>
            <a:r>
              <a:rPr lang="en-US" sz="2400" dirty="0" smtClean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。’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56354" y="2804717"/>
            <a:ext cx="954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/>
              <a:t>い</a:t>
            </a:r>
            <a:r>
              <a:rPr lang="en-GB" sz="1200" dirty="0" err="1"/>
              <a:t>つ</a:t>
            </a:r>
            <a:r>
              <a:rPr lang="en-GB" sz="1600" dirty="0" err="1"/>
              <a:t>ぽん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3156353" y="1461131"/>
            <a:ext cx="954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 smtClean="0"/>
              <a:t>い</a:t>
            </a:r>
            <a:r>
              <a:rPr lang="en-GB" sz="1200" dirty="0" err="1"/>
              <a:t>つ</a:t>
            </a:r>
            <a:r>
              <a:rPr lang="en-GB" sz="1600" dirty="0" err="1" smtClean="0"/>
              <a:t>ぴき</a:t>
            </a: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1716650" y="5583088"/>
            <a:ext cx="10134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き         わ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2633233" y="4194460"/>
            <a:ext cx="10134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き         わ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192822" y="88157"/>
            <a:ext cx="265649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SimSun" panose="02010600030101010101" pitchFamily="2" charset="-122"/>
                <a:cs typeface="Times New Roman" panose="02020603050405020304" pitchFamily="18" charset="0"/>
              </a:rPr>
              <a:t>ものの数え方</a:t>
            </a:r>
            <a:endParaRPr lang="en-GB" sz="3200" b="1" dirty="0"/>
          </a:p>
        </p:txBody>
      </p:sp>
      <p:sp>
        <p:nvSpPr>
          <p:cNvPr id="8" name="Rectangle 7"/>
          <p:cNvSpPr/>
          <p:nvPr/>
        </p:nvSpPr>
        <p:spPr>
          <a:xfrm>
            <a:off x="5667764" y="5600645"/>
            <a:ext cx="73449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い   み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4291292" y="4194460"/>
            <a:ext cx="11592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/>
              <a:t>い</a:t>
            </a:r>
            <a:r>
              <a:rPr lang="en-GB" sz="1200" dirty="0" err="1"/>
              <a:t>つ</a:t>
            </a:r>
            <a:r>
              <a:rPr lang="en-GB" sz="1600" dirty="0" err="1"/>
              <a:t>ちょう</a:t>
            </a:r>
            <a:endParaRPr lang="en-GB" sz="1600" dirty="0"/>
          </a:p>
        </p:txBody>
      </p:sp>
      <p:sp>
        <p:nvSpPr>
          <p:cNvPr id="10" name="Rectangle 9"/>
          <p:cNvSpPr/>
          <p:nvPr/>
        </p:nvSpPr>
        <p:spPr>
          <a:xfrm>
            <a:off x="1419132" y="2804717"/>
            <a:ext cx="10134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つ         あ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688002" y="1461131"/>
            <a:ext cx="12378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 smtClean="0"/>
              <a:t>うみ</a:t>
            </a:r>
            <a:r>
              <a:rPr lang="en-GB" sz="1600" dirty="0" smtClean="0"/>
              <a:t>     </a:t>
            </a:r>
            <a:r>
              <a:rPr lang="en-GB" sz="1600" dirty="0" err="1" smtClean="0"/>
              <a:t>およ</a:t>
            </a:r>
            <a:endParaRPr lang="en-GB" sz="1600" dirty="0"/>
          </a:p>
        </p:txBody>
      </p:sp>
      <p:sp>
        <p:nvSpPr>
          <p:cNvPr id="12" name="Rectangle 11"/>
          <p:cNvSpPr/>
          <p:nvPr/>
        </p:nvSpPr>
        <p:spPr>
          <a:xfrm>
            <a:off x="1680386" y="4194460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/>
              <a:t>いちば</a:t>
            </a:r>
            <a:endParaRPr lang="en-GB" sz="1600" dirty="0"/>
          </a:p>
        </p:txBody>
      </p:sp>
      <p:sp>
        <p:nvSpPr>
          <p:cNvPr id="13" name="Rectangle 12"/>
          <p:cNvSpPr/>
          <p:nvPr/>
        </p:nvSpPr>
        <p:spPr>
          <a:xfrm>
            <a:off x="3857508" y="5608199"/>
            <a:ext cx="12618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err="1"/>
              <a:t>ひとかたまり</a:t>
            </a:r>
            <a:endParaRPr lang="en-GB" sz="1400" dirty="0"/>
          </a:p>
        </p:txBody>
      </p:sp>
      <p:sp>
        <p:nvSpPr>
          <p:cNvPr id="14" name="Rectangle 13"/>
          <p:cNvSpPr/>
          <p:nvPr/>
        </p:nvSpPr>
        <p:spPr>
          <a:xfrm>
            <a:off x="2561318" y="1461131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とき</a:t>
            </a:r>
            <a:endParaRPr lang="en-GB" sz="1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l="21040" t="16426" r="56445" b="54428"/>
          <a:stretch/>
        </p:blipFill>
        <p:spPr>
          <a:xfrm>
            <a:off x="5911690" y="86289"/>
            <a:ext cx="1500093" cy="155350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31188" t="23175" r="37379" b="26423"/>
          <a:stretch/>
        </p:blipFill>
        <p:spPr>
          <a:xfrm>
            <a:off x="4500694" y="1194037"/>
            <a:ext cx="1621031" cy="20794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21593" t="29829" r="34094" b="25779"/>
          <a:stretch/>
        </p:blipFill>
        <p:spPr>
          <a:xfrm>
            <a:off x="6010870" y="2734883"/>
            <a:ext cx="2014567" cy="161453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28767" t="29300" r="37580" b="25711"/>
          <a:stretch/>
        </p:blipFill>
        <p:spPr>
          <a:xfrm>
            <a:off x="7480572" y="4133939"/>
            <a:ext cx="1602637" cy="1713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1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2822" y="88157"/>
            <a:ext cx="265649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SimSun" panose="02010600030101010101" pitchFamily="2" charset="-122"/>
                <a:cs typeface="Times New Roman" panose="02020603050405020304" pitchFamily="18" charset="0"/>
              </a:rPr>
              <a:t>ものの数え方</a:t>
            </a:r>
            <a:endParaRPr lang="en-GB" sz="32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0" y="1704795"/>
            <a:ext cx="8124092" cy="3888244"/>
            <a:chOff x="668216" y="1634457"/>
            <a:chExt cx="8124092" cy="3888244"/>
          </a:xfrm>
        </p:grpSpPr>
        <p:sp>
          <p:nvSpPr>
            <p:cNvPr id="2" name="Rectangle 1"/>
            <p:cNvSpPr/>
            <p:nvPr/>
          </p:nvSpPr>
          <p:spPr>
            <a:xfrm>
              <a:off x="668216" y="1634457"/>
              <a:ext cx="8124092" cy="38882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400" dirty="0" smtClean="0"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‘</a:t>
              </a:r>
              <a:r>
                <a:rPr lang="en-US" sz="2400" dirty="0" err="1" smtClean="0"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それがスーパーでパック</a:t>
              </a:r>
              <a:r>
                <a:rPr lang="en-US" sz="2400" dirty="0" err="1" smtClean="0">
                  <a:solidFill>
                    <a:schemeClr val="accent2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詰めされる</a:t>
              </a:r>
              <a:r>
                <a:rPr lang="en-US" sz="2400" dirty="0" err="1" smtClean="0"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と</a:t>
              </a:r>
              <a:endParaRPr lang="en-US" sz="2400" dirty="0" smtClean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endParaRPr lang="en-US" sz="2400" dirty="0" smtClean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400" dirty="0" smtClean="0"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2400" dirty="0" err="1" smtClean="0"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短冊</a:t>
              </a:r>
              <a:r>
                <a:rPr lang="en-US" sz="2400" dirty="0" err="1" smtClean="0">
                  <a:solidFill>
                    <a:srgbClr val="FF0000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に</a:t>
              </a:r>
              <a:r>
                <a:rPr lang="en-US" sz="2400" dirty="0" err="1" smtClean="0">
                  <a:solidFill>
                    <a:schemeClr val="accent2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似てる</a:t>
              </a:r>
              <a:r>
                <a:rPr lang="en-US" sz="2400" dirty="0" err="1" smtClean="0"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ことから</a:t>
              </a:r>
              <a:r>
                <a:rPr lang="en-US" sz="2400" dirty="0" err="1" smtClean="0">
                  <a:solidFill>
                    <a:schemeClr val="accent6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一冊</a:t>
              </a:r>
              <a:r>
                <a:rPr lang="en-US" sz="2400" dirty="0" smtClean="0"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。</a:t>
              </a: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endPara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200000"/>
                </a:lnSpc>
                <a:spcAft>
                  <a:spcPts val="800"/>
                </a:spcAft>
              </a:pPr>
              <a:r>
                <a:rPr lang="en-US" sz="2400" dirty="0" smtClean="0">
                  <a:solidFill>
                    <a:srgbClr val="7030A0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2400" dirty="0" err="1" smtClean="0">
                  <a:solidFill>
                    <a:srgbClr val="7030A0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そして</a:t>
              </a:r>
              <a:r>
                <a:rPr lang="en-US" sz="2400" dirty="0" err="1" smtClean="0"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人の口に</a:t>
              </a:r>
              <a:r>
                <a:rPr lang="en-US" sz="2400" dirty="0" err="1" smtClean="0">
                  <a:solidFill>
                    <a:schemeClr val="accent2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入る</a:t>
              </a:r>
              <a:r>
                <a:rPr lang="en-US" sz="2400" dirty="0" err="1" smtClean="0">
                  <a:solidFill>
                    <a:srgbClr val="7030A0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時</a:t>
              </a:r>
              <a:r>
                <a:rPr lang="en-US" sz="2400" dirty="0" err="1" smtClean="0"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は</a:t>
              </a:r>
              <a:r>
                <a:rPr lang="en-US" sz="2400" dirty="0" err="1" smtClean="0">
                  <a:solidFill>
                    <a:schemeClr val="accent6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一切</a:t>
              </a:r>
              <a:r>
                <a:rPr lang="en-US" sz="2400" dirty="0" err="1" smtClean="0"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れと</a:t>
              </a:r>
              <a:r>
                <a:rPr lang="en-US" sz="2400" dirty="0" err="1" smtClean="0">
                  <a:solidFill>
                    <a:schemeClr val="accent2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数える</a:t>
              </a:r>
              <a:r>
                <a:rPr lang="en-US" sz="2400" dirty="0" err="1" smtClean="0">
                  <a:solidFill>
                    <a:srgbClr val="FF33CC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んだ</a:t>
              </a:r>
              <a:r>
                <a:rPr lang="en-US" sz="2400" dirty="0" smtClean="0"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。’</a:t>
              </a:r>
              <a:endPara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659749" y="4633519"/>
              <a:ext cx="595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とき</a:t>
              </a:r>
              <a:endParaRPr lang="en-GB" sz="16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366788" y="1634457"/>
              <a:ext cx="3898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/>
                <a:t>つ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879149" y="3240025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/>
                <a:t>たんざく</a:t>
              </a:r>
              <a:endParaRPr lang="en-GB" sz="16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972743" y="3240025"/>
              <a:ext cx="3898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に</a:t>
              </a:r>
              <a:endParaRPr lang="en-GB" sz="16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07674" y="3244480"/>
              <a:ext cx="81785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600" dirty="0"/>
                <a:t>ひとさく</a:t>
              </a:r>
              <a:endParaRPr lang="en-GB" sz="16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045408" y="4633519"/>
              <a:ext cx="595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 smtClean="0"/>
                <a:t>は</a:t>
              </a:r>
              <a:r>
                <a:rPr lang="en-GB" sz="1600" dirty="0" err="1"/>
                <a:t>い</a:t>
              </a:r>
              <a:endParaRPr lang="en-GB" sz="16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22826" y="4633519"/>
              <a:ext cx="8002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 smtClean="0"/>
                <a:t>ひとき</a:t>
              </a:r>
              <a:endParaRPr lang="en-GB" sz="16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487737" y="4633519"/>
              <a:ext cx="595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/>
                <a:t>かぞ</a:t>
              </a:r>
              <a:endParaRPr lang="en-GB" sz="1600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21377" t="29417" r="34852" b="24636"/>
          <a:stretch/>
        </p:blipFill>
        <p:spPr>
          <a:xfrm>
            <a:off x="6615454" y="886939"/>
            <a:ext cx="2350982" cy="19742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26001" t="22181" r="35294" b="25734"/>
          <a:stretch/>
        </p:blipFill>
        <p:spPr>
          <a:xfrm>
            <a:off x="5328229" y="2560738"/>
            <a:ext cx="1925425" cy="207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1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2055700" y="5656253"/>
            <a:ext cx="1869044" cy="91655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Explosion 1 62"/>
          <p:cNvSpPr/>
          <p:nvPr/>
        </p:nvSpPr>
        <p:spPr>
          <a:xfrm>
            <a:off x="629632" y="5041780"/>
            <a:ext cx="2074985" cy="155224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3" name="Group 52"/>
          <p:cNvGrpSpPr/>
          <p:nvPr/>
        </p:nvGrpSpPr>
        <p:grpSpPr>
          <a:xfrm>
            <a:off x="800336" y="1860604"/>
            <a:ext cx="1872342" cy="3098800"/>
            <a:chOff x="1348813" y="2002971"/>
            <a:chExt cx="1872342" cy="3098800"/>
          </a:xfrm>
        </p:grpSpPr>
        <p:sp>
          <p:nvSpPr>
            <p:cNvPr id="37" name="Rounded Rectangle 36"/>
            <p:cNvSpPr/>
            <p:nvPr/>
          </p:nvSpPr>
          <p:spPr>
            <a:xfrm>
              <a:off x="1348813" y="2002971"/>
              <a:ext cx="1872342" cy="30988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838220" y="2088227"/>
              <a:ext cx="902811" cy="764927"/>
              <a:chOff x="1838220" y="2088227"/>
              <a:chExt cx="902811" cy="764927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838220" y="2329934"/>
                <a:ext cx="902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err="1" smtClean="0"/>
                  <a:t>買</a:t>
                </a:r>
                <a:r>
                  <a:rPr lang="en-GB" sz="2800" dirty="0" err="1">
                    <a:solidFill>
                      <a:schemeClr val="accent6">
                        <a:lumMod val="75000"/>
                      </a:schemeClr>
                    </a:solidFill>
                  </a:rPr>
                  <a:t>う</a:t>
                </a:r>
                <a:endParaRPr lang="en-GB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933108" y="2088227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か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1838220" y="3094861"/>
              <a:ext cx="902811" cy="783529"/>
              <a:chOff x="1838220" y="3094861"/>
              <a:chExt cx="902811" cy="783529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838220" y="3355170"/>
                <a:ext cx="902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err="1" smtClean="0"/>
                  <a:t>待</a:t>
                </a:r>
                <a:r>
                  <a:rPr lang="en-GB" sz="2800" dirty="0" err="1">
                    <a:solidFill>
                      <a:schemeClr val="accent6">
                        <a:lumMod val="75000"/>
                      </a:schemeClr>
                    </a:solidFill>
                  </a:rPr>
                  <a:t>つ</a:t>
                </a:r>
                <a:endParaRPr lang="en-GB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933108" y="3094861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ま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838220" y="4138699"/>
              <a:ext cx="902811" cy="764927"/>
              <a:chOff x="1838220" y="4138699"/>
              <a:chExt cx="902811" cy="764927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838220" y="4380406"/>
                <a:ext cx="902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err="1" smtClean="0"/>
                  <a:t>取</a:t>
                </a:r>
                <a:r>
                  <a:rPr lang="en-GB" sz="2800" dirty="0" err="1">
                    <a:solidFill>
                      <a:schemeClr val="accent6">
                        <a:lumMod val="75000"/>
                      </a:schemeClr>
                    </a:solidFill>
                  </a:rPr>
                  <a:t>る</a:t>
                </a:r>
                <a:endParaRPr lang="en-GB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913782" y="4138699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と</a:t>
                </a:r>
              </a:p>
            </p:txBody>
          </p:sp>
        </p:grpSp>
      </p:grpSp>
      <p:sp>
        <p:nvSpPr>
          <p:cNvPr id="62" name="Explosion 1 61"/>
          <p:cNvSpPr/>
          <p:nvPr/>
        </p:nvSpPr>
        <p:spPr>
          <a:xfrm>
            <a:off x="-115610" y="1092532"/>
            <a:ext cx="1896414" cy="1388166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6" name="Group 55"/>
          <p:cNvGrpSpPr/>
          <p:nvPr/>
        </p:nvGrpSpPr>
        <p:grpSpPr>
          <a:xfrm>
            <a:off x="6481237" y="4218148"/>
            <a:ext cx="1496732" cy="1683657"/>
            <a:chOff x="6766977" y="4209143"/>
            <a:chExt cx="1496732" cy="1683657"/>
          </a:xfrm>
        </p:grpSpPr>
        <p:sp>
          <p:nvSpPr>
            <p:cNvPr id="42" name="Rounded Rectangle 41"/>
            <p:cNvSpPr/>
            <p:nvPr/>
          </p:nvSpPr>
          <p:spPr>
            <a:xfrm>
              <a:off x="6766977" y="4209143"/>
              <a:ext cx="1496732" cy="1683657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062789" y="4441140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 err="1">
                  <a:solidFill>
                    <a:schemeClr val="accent6">
                      <a:lumMod val="75000"/>
                    </a:schemeClr>
                  </a:solidFill>
                </a:rPr>
                <a:t>する</a:t>
              </a:r>
              <a:endParaRPr lang="en-GB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7062788" y="4996550"/>
              <a:ext cx="902811" cy="779859"/>
              <a:chOff x="4177302" y="3856926"/>
              <a:chExt cx="902811" cy="779859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4177302" y="4113565"/>
                <a:ext cx="902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err="1">
                    <a:solidFill>
                      <a:schemeClr val="accent6">
                        <a:lumMod val="75000"/>
                      </a:schemeClr>
                    </a:solidFill>
                  </a:rPr>
                  <a:t>来る</a:t>
                </a:r>
                <a:endParaRPr lang="en-GB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4213209" y="3856926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>
                    <a:solidFill>
                      <a:schemeClr val="accent6">
                        <a:lumMod val="75000"/>
                      </a:schemeClr>
                    </a:solidFill>
                  </a:rPr>
                  <a:t>く</a:t>
                </a:r>
              </a:p>
            </p:txBody>
          </p:sp>
        </p:grpSp>
      </p:grpSp>
      <p:sp>
        <p:nvSpPr>
          <p:cNvPr id="61" name="Explosion 1 60"/>
          <p:cNvSpPr/>
          <p:nvPr/>
        </p:nvSpPr>
        <p:spPr>
          <a:xfrm>
            <a:off x="5341360" y="5422233"/>
            <a:ext cx="2074985" cy="155224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ounded Rectangle 38"/>
          <p:cNvSpPr/>
          <p:nvPr/>
        </p:nvSpPr>
        <p:spPr>
          <a:xfrm>
            <a:off x="3934265" y="3520429"/>
            <a:ext cx="1769928" cy="189411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Explosion 1 59"/>
          <p:cNvSpPr/>
          <p:nvPr/>
        </p:nvSpPr>
        <p:spPr>
          <a:xfrm>
            <a:off x="4885514" y="2913073"/>
            <a:ext cx="1904765" cy="1462327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Explosion 1 58"/>
          <p:cNvSpPr/>
          <p:nvPr/>
        </p:nvSpPr>
        <p:spPr>
          <a:xfrm>
            <a:off x="7066383" y="3291741"/>
            <a:ext cx="2074985" cy="155224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5" name="Group 54"/>
          <p:cNvGrpSpPr/>
          <p:nvPr/>
        </p:nvGrpSpPr>
        <p:grpSpPr>
          <a:xfrm>
            <a:off x="6417271" y="978947"/>
            <a:ext cx="1850571" cy="2156478"/>
            <a:chOff x="6560893" y="1363951"/>
            <a:chExt cx="1850571" cy="2156478"/>
          </a:xfrm>
        </p:grpSpPr>
        <p:sp>
          <p:nvSpPr>
            <p:cNvPr id="41" name="Rounded Rectangle 40"/>
            <p:cNvSpPr/>
            <p:nvPr/>
          </p:nvSpPr>
          <p:spPr>
            <a:xfrm>
              <a:off x="6560893" y="1363951"/>
              <a:ext cx="1850571" cy="215647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6883253" y="2496369"/>
              <a:ext cx="1261884" cy="783158"/>
              <a:chOff x="2323091" y="3926505"/>
              <a:chExt cx="1261884" cy="783158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2323091" y="4186443"/>
                <a:ext cx="126188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err="1" smtClean="0"/>
                  <a:t>食</a:t>
                </a:r>
                <a:r>
                  <a:rPr lang="en-GB" sz="2800" dirty="0" err="1"/>
                  <a:t>べ</a:t>
                </a:r>
                <a:r>
                  <a:rPr lang="en-GB" sz="2800" dirty="0" err="1">
                    <a:solidFill>
                      <a:schemeClr val="accent6">
                        <a:lumMod val="75000"/>
                      </a:schemeClr>
                    </a:solidFill>
                  </a:rPr>
                  <a:t>る</a:t>
                </a:r>
                <a:endParaRPr lang="en-GB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397565" y="3926505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た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6957727" y="1562368"/>
              <a:ext cx="1205779" cy="792637"/>
              <a:chOff x="4184179" y="2503863"/>
              <a:chExt cx="1205779" cy="792637"/>
            </a:xfrm>
          </p:grpSpPr>
          <p:sp>
            <p:nvSpPr>
              <p:cNvPr id="43" name="Rectangle 42"/>
              <p:cNvSpPr/>
              <p:nvPr/>
            </p:nvSpPr>
            <p:spPr>
              <a:xfrm>
                <a:off x="4184179" y="2773280"/>
                <a:ext cx="120577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sz="2800" dirty="0"/>
                  <a:t>起き</a:t>
                </a:r>
                <a:r>
                  <a:rPr lang="en-GB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る</a:t>
                </a:r>
                <a:endParaRPr lang="en-GB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4233794" y="2503863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ja-JP" altLang="en-US" dirty="0"/>
                  <a:t>お</a:t>
                </a:r>
                <a:endParaRPr lang="en-GB" dirty="0"/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3321055" y="978947"/>
            <a:ext cx="1792514" cy="2074488"/>
            <a:chOff x="3649037" y="943429"/>
            <a:chExt cx="1792514" cy="2074488"/>
          </a:xfrm>
        </p:grpSpPr>
        <p:sp>
          <p:nvSpPr>
            <p:cNvPr id="38" name="Rounded Rectangle 37"/>
            <p:cNvSpPr/>
            <p:nvPr/>
          </p:nvSpPr>
          <p:spPr>
            <a:xfrm>
              <a:off x="3649037" y="943429"/>
              <a:ext cx="1792514" cy="207448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120922" y="994619"/>
              <a:ext cx="755335" cy="804270"/>
              <a:chOff x="1958293" y="1633248"/>
              <a:chExt cx="755335" cy="80427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958293" y="1914298"/>
                <a:ext cx="7553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smtClean="0"/>
                  <a:t>書</a:t>
                </a:r>
                <a:r>
                  <a:rPr lang="ja-JP" alt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く</a:t>
                </a:r>
                <a:endParaRPr lang="en-GB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63072" y="1633248"/>
                <a:ext cx="41549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/>
                  <a:t>か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120922" y="2064066"/>
              <a:ext cx="928629" cy="786985"/>
              <a:chOff x="1932475" y="2749660"/>
              <a:chExt cx="928629" cy="78698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958293" y="3013425"/>
                <a:ext cx="90281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err="1" smtClean="0"/>
                  <a:t>泳</a:t>
                </a:r>
                <a:r>
                  <a:rPr lang="en-GB" sz="2800" dirty="0" err="1">
                    <a:solidFill>
                      <a:schemeClr val="accent6">
                        <a:lumMod val="75000"/>
                      </a:schemeClr>
                    </a:solidFill>
                  </a:rPr>
                  <a:t>ぐ</a:t>
                </a:r>
                <a:endParaRPr lang="en-GB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932475" y="2749660"/>
                <a:ext cx="6463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err="1"/>
                  <a:t>およ</a:t>
                </a:r>
                <a:endParaRPr lang="en-GB" dirty="0"/>
              </a:p>
            </p:txBody>
          </p:sp>
        </p:grpSp>
      </p:grpSp>
      <p:sp>
        <p:nvSpPr>
          <p:cNvPr id="58" name="Explosion 1 57"/>
          <p:cNvSpPr/>
          <p:nvPr/>
        </p:nvSpPr>
        <p:spPr>
          <a:xfrm>
            <a:off x="7228453" y="193663"/>
            <a:ext cx="2074985" cy="155224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Explosion 1 56"/>
          <p:cNvSpPr/>
          <p:nvPr/>
        </p:nvSpPr>
        <p:spPr>
          <a:xfrm>
            <a:off x="4202723" y="154989"/>
            <a:ext cx="2074985" cy="1552245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58096" y="150015"/>
            <a:ext cx="3560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solidFill>
                  <a:schemeClr val="accent6"/>
                </a:solidFill>
              </a:rPr>
              <a:t>動詞（どうし）</a:t>
            </a:r>
            <a:endParaRPr lang="en-GB" sz="4800" b="1" dirty="0">
              <a:solidFill>
                <a:schemeClr val="accent6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344581" y="3541650"/>
            <a:ext cx="908170" cy="838756"/>
            <a:chOff x="1989879" y="2079052"/>
            <a:chExt cx="908170" cy="838756"/>
          </a:xfrm>
        </p:grpSpPr>
        <p:sp>
          <p:nvSpPr>
            <p:cNvPr id="19" name="Rectangle 18"/>
            <p:cNvSpPr/>
            <p:nvPr/>
          </p:nvSpPr>
          <p:spPr>
            <a:xfrm>
              <a:off x="1995238" y="2394588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 err="1" smtClean="0"/>
                <a:t>遊</a:t>
              </a:r>
              <a:r>
                <a:rPr lang="en-GB" sz="2800" dirty="0" err="1">
                  <a:solidFill>
                    <a:schemeClr val="accent6">
                      <a:lumMod val="75000"/>
                    </a:schemeClr>
                  </a:solidFill>
                </a:rPr>
                <a:t>ぶ</a:t>
              </a:r>
              <a:endParaRPr lang="en-GB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989879" y="2079052"/>
              <a:ext cx="6286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/>
                <a:t>あ</a:t>
              </a:r>
              <a:r>
                <a:rPr lang="ja-JP" altLang="en-US" dirty="0"/>
                <a:t>そ</a:t>
              </a:r>
              <a:endParaRPr lang="en-GB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349940" y="4496478"/>
            <a:ext cx="902811" cy="761682"/>
            <a:chOff x="1995238" y="3467690"/>
            <a:chExt cx="902811" cy="761682"/>
          </a:xfrm>
        </p:grpSpPr>
        <p:sp>
          <p:nvSpPr>
            <p:cNvPr id="22" name="Rectangle 21"/>
            <p:cNvSpPr/>
            <p:nvPr/>
          </p:nvSpPr>
          <p:spPr>
            <a:xfrm>
              <a:off x="1995238" y="3706152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 err="1" smtClean="0"/>
                <a:t>飲</a:t>
              </a:r>
              <a:r>
                <a:rPr lang="en-GB" sz="2800" dirty="0" err="1">
                  <a:solidFill>
                    <a:schemeClr val="accent6">
                      <a:lumMod val="75000"/>
                    </a:schemeClr>
                  </a:solidFill>
                </a:rPr>
                <a:t>む</a:t>
              </a:r>
              <a:endParaRPr lang="en-GB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055667" y="3467690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の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596203" y="5717139"/>
            <a:ext cx="904094" cy="768085"/>
            <a:chOff x="1873883" y="2491469"/>
            <a:chExt cx="904094" cy="768085"/>
          </a:xfrm>
        </p:grpSpPr>
        <p:sp>
          <p:nvSpPr>
            <p:cNvPr id="25" name="Rectangle 24"/>
            <p:cNvSpPr/>
            <p:nvPr/>
          </p:nvSpPr>
          <p:spPr>
            <a:xfrm>
              <a:off x="1875166" y="2736334"/>
              <a:ext cx="90281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dirty="0" err="1" smtClean="0"/>
                <a:t>話</a:t>
              </a:r>
              <a:r>
                <a:rPr lang="en-GB" sz="2800" dirty="0" err="1">
                  <a:solidFill>
                    <a:schemeClr val="accent6">
                      <a:lumMod val="75000"/>
                    </a:schemeClr>
                  </a:solidFill>
                </a:rPr>
                <a:t>す</a:t>
              </a:r>
              <a:endParaRPr lang="en-GB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873883" y="2491469"/>
              <a:ext cx="6238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 smtClean="0"/>
                <a:t>は</a:t>
              </a:r>
              <a:r>
                <a:rPr lang="ja-JP" altLang="en-US" dirty="0"/>
                <a:t>な</a:t>
              </a:r>
              <a:endParaRPr lang="en-GB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327609" y="1365048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 err="1">
                <a:solidFill>
                  <a:srgbClr val="FF0000"/>
                </a:solidFill>
              </a:rPr>
              <a:t>つ</a:t>
            </a:r>
            <a:r>
              <a:rPr lang="en-GB" sz="3600" dirty="0" err="1">
                <a:solidFill>
                  <a:srgbClr val="FF0000"/>
                </a:solidFill>
              </a:rPr>
              <a:t>て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249383" y="3291741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err="1">
                <a:solidFill>
                  <a:srgbClr val="FF0000"/>
                </a:solidFill>
              </a:rPr>
              <a:t>んで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06061" y="5470984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err="1">
                <a:solidFill>
                  <a:srgbClr val="FF0000"/>
                </a:solidFill>
              </a:rPr>
              <a:t>して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906797" y="64661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て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560699" y="3770675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 err="1">
                <a:solidFill>
                  <a:srgbClr val="FF0000"/>
                </a:solidFill>
              </a:rPr>
              <a:t>して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65" name="Flowchart: Connector 64"/>
          <p:cNvSpPr/>
          <p:nvPr/>
        </p:nvSpPr>
        <p:spPr>
          <a:xfrm>
            <a:off x="5451665" y="697809"/>
            <a:ext cx="262847" cy="332328"/>
          </a:xfrm>
          <a:prstGeom prst="flowChartConnector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Group 35"/>
          <p:cNvGrpSpPr/>
          <p:nvPr/>
        </p:nvGrpSpPr>
        <p:grpSpPr>
          <a:xfrm>
            <a:off x="5912708" y="5663716"/>
            <a:ext cx="1107996" cy="902970"/>
            <a:chOff x="6234652" y="3856926"/>
            <a:chExt cx="1107996" cy="902970"/>
          </a:xfrm>
        </p:grpSpPr>
        <p:sp>
          <p:nvSpPr>
            <p:cNvPr id="51" name="Rectangle 50"/>
            <p:cNvSpPr/>
            <p:nvPr/>
          </p:nvSpPr>
          <p:spPr>
            <a:xfrm>
              <a:off x="6270560" y="3856926"/>
              <a:ext cx="49244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/>
                <a:t>き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234652" y="4113565"/>
              <a:ext cx="11079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dirty="0" err="1">
                  <a:solidFill>
                    <a:srgbClr val="FF0000"/>
                  </a:solidFill>
                </a:rPr>
                <a:t>来て</a:t>
              </a:r>
              <a:endParaRPr lang="en-GB" sz="3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4662598" y="603469"/>
            <a:ext cx="10374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600" dirty="0">
                <a:solidFill>
                  <a:srgbClr val="FF0000"/>
                </a:solidFill>
              </a:rPr>
              <a:t>いで</a:t>
            </a:r>
            <a:endParaRPr lang="en-GB" sz="3600" dirty="0"/>
          </a:p>
        </p:txBody>
      </p:sp>
      <p:cxnSp>
        <p:nvCxnSpPr>
          <p:cNvPr id="69" name="Straight Arrow Connector 68"/>
          <p:cNvCxnSpPr>
            <a:stCxn id="65" idx="4"/>
          </p:cNvCxnSpPr>
          <p:nvPr/>
        </p:nvCxnSpPr>
        <p:spPr>
          <a:xfrm flipH="1">
            <a:off x="4593820" y="1030137"/>
            <a:ext cx="989269" cy="144560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4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40672" y="1330318"/>
            <a:ext cx="3416320" cy="5306070"/>
            <a:chOff x="419803" y="357819"/>
            <a:chExt cx="3416320" cy="5306070"/>
          </a:xfrm>
        </p:grpSpPr>
        <p:grpSp>
          <p:nvGrpSpPr>
            <p:cNvPr id="2" name="Group 1"/>
            <p:cNvGrpSpPr/>
            <p:nvPr/>
          </p:nvGrpSpPr>
          <p:grpSpPr>
            <a:xfrm>
              <a:off x="419803" y="357819"/>
              <a:ext cx="2420856" cy="861774"/>
              <a:chOff x="3040851" y="5657772"/>
              <a:chExt cx="2420856" cy="861774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040851" y="5996326"/>
                <a:ext cx="2420856" cy="52322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〜</a:t>
                </a:r>
                <a:r>
                  <a:rPr lang="en-GB" sz="2800" dirty="0" err="1" smtClean="0"/>
                  <a:t>と思いま</a:t>
                </a:r>
                <a:r>
                  <a:rPr lang="en-US" sz="2800" dirty="0" smtClean="0">
                    <a:latin typeface="SimSun" panose="02010600030101010101" pitchFamily="2" charset="-122"/>
                    <a:ea typeface="Calibri" panose="020F0502020204030204" pitchFamily="34" charset="0"/>
                    <a:cs typeface="MS Gothic" panose="020B0609070205080204" pitchFamily="49" charset="-128"/>
                  </a:rPr>
                  <a:t>す</a:t>
                </a:r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734488" y="5657772"/>
                <a:ext cx="59503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 dirty="0" smtClean="0"/>
                  <a:t>お</a:t>
                </a:r>
                <a:r>
                  <a:rPr lang="en-US" sz="1600" dirty="0">
                    <a:latin typeface="SimSun" panose="02010600030101010101" pitchFamily="2" charset="-122"/>
                    <a:ea typeface="Calibri" panose="020F0502020204030204" pitchFamily="34" charset="0"/>
                    <a:cs typeface="MS Gothic" panose="020B0609070205080204" pitchFamily="49" charset="-128"/>
                  </a:rPr>
                  <a:t>も</a:t>
                </a:r>
                <a:endParaRPr lang="en-GB" sz="1600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419803" y="1835055"/>
              <a:ext cx="2339102" cy="861774"/>
              <a:chOff x="3040851" y="5657772"/>
              <a:chExt cx="2339102" cy="861774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040851" y="5996326"/>
                <a:ext cx="2339102" cy="52322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GB" sz="2800" dirty="0" smtClean="0"/>
                  <a:t>〜</a:t>
                </a:r>
                <a:r>
                  <a:rPr lang="en-GB" sz="2800" dirty="0" err="1" smtClean="0"/>
                  <a:t>と言いま</a:t>
                </a:r>
                <a:r>
                  <a:rPr lang="en-US" sz="2800" dirty="0" smtClean="0">
                    <a:latin typeface="SimSun" panose="02010600030101010101" pitchFamily="2" charset="-122"/>
                    <a:ea typeface="Calibri" panose="020F0502020204030204" pitchFamily="34" charset="0"/>
                    <a:cs typeface="MS Gothic" panose="020B0609070205080204" pitchFamily="49" charset="-128"/>
                  </a:rPr>
                  <a:t>す</a:t>
                </a:r>
                <a:endParaRPr lang="en-GB" sz="2800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822409" y="5657772"/>
                <a:ext cx="38985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 dirty="0"/>
                  <a:t>い</a:t>
                </a: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19803" y="3316087"/>
              <a:ext cx="2420856" cy="861774"/>
              <a:chOff x="3040851" y="5657772"/>
              <a:chExt cx="2420856" cy="861774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3040851" y="5996326"/>
                <a:ext cx="2420856" cy="52322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〜</a:t>
                </a:r>
                <a:r>
                  <a:rPr lang="en-GB" sz="2800" dirty="0" smtClean="0"/>
                  <a:t>と</a:t>
                </a:r>
                <a:r>
                  <a:rPr lang="en-US" sz="2800" dirty="0" err="1">
                    <a:latin typeface="SimSun" panose="02010600030101010101" pitchFamily="2" charset="-122"/>
                    <a:ea typeface="Calibri" panose="020F0502020204030204" pitchFamily="34" charset="0"/>
                    <a:cs typeface="MS Gothic" panose="020B0609070205080204" pitchFamily="49" charset="-128"/>
                  </a:rPr>
                  <a:t>数え</a:t>
                </a:r>
                <a:r>
                  <a:rPr lang="en-GB" sz="2800" dirty="0" smtClean="0"/>
                  <a:t>ま</a:t>
                </a:r>
                <a:r>
                  <a:rPr lang="en-US" sz="2800" dirty="0" smtClean="0">
                    <a:latin typeface="SimSun" panose="02010600030101010101" pitchFamily="2" charset="-122"/>
                    <a:ea typeface="Calibri" panose="020F0502020204030204" pitchFamily="34" charset="0"/>
                    <a:cs typeface="MS Gothic" panose="020B0609070205080204" pitchFamily="49" charset="-128"/>
                  </a:rPr>
                  <a:t>す</a:t>
                </a:r>
                <a:r>
                  <a:rPr lang="en-GB" sz="2800" dirty="0" smtClean="0"/>
                  <a:t> </a:t>
                </a:r>
                <a:endParaRPr lang="en-GB" sz="28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734489" y="5657772"/>
                <a:ext cx="59503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 dirty="0" err="1"/>
                  <a:t>かぞ</a:t>
                </a:r>
                <a:endParaRPr lang="en-GB" sz="1600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19803" y="4802115"/>
              <a:ext cx="3416320" cy="861774"/>
              <a:chOff x="3040851" y="5657772"/>
              <a:chExt cx="3416320" cy="861774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3040851" y="5996326"/>
                <a:ext cx="3416320" cy="52322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/>
                </a:solidFill>
              </a:ln>
            </p:spPr>
            <p:txBody>
              <a:bodyPr wrap="none">
                <a:spAutoFit/>
              </a:bodyPr>
              <a:lstStyle/>
              <a:p>
                <a:r>
                  <a:rPr lang="en-GB" sz="2800" dirty="0"/>
                  <a:t>〜</a:t>
                </a:r>
                <a:r>
                  <a:rPr lang="en-GB" sz="2800" dirty="0" smtClean="0"/>
                  <a:t>と</a:t>
                </a:r>
                <a:r>
                  <a:rPr lang="en-US" sz="2800" dirty="0" err="1">
                    <a:latin typeface="SimSun" panose="02010600030101010101" pitchFamily="2" charset="-122"/>
                    <a:ea typeface="Calibri" panose="020F0502020204030204" pitchFamily="34" charset="0"/>
                    <a:cs typeface="MS Gothic" panose="020B0609070205080204" pitchFamily="49" charset="-128"/>
                  </a:rPr>
                  <a:t>書いてあります</a:t>
                </a:r>
                <a:endParaRPr lang="en-GB" sz="28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848785" y="5657772"/>
                <a:ext cx="38985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 dirty="0" smtClean="0"/>
                  <a:t>か</a:t>
                </a:r>
                <a:endParaRPr lang="en-GB" sz="1600" dirty="0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4943192" y="4245954"/>
            <a:ext cx="3861278" cy="1285592"/>
            <a:chOff x="4028792" y="3874883"/>
            <a:chExt cx="3861278" cy="1285592"/>
          </a:xfrm>
        </p:grpSpPr>
        <p:sp>
          <p:nvSpPr>
            <p:cNvPr id="4" name="Rectangle 3"/>
            <p:cNvSpPr/>
            <p:nvPr/>
          </p:nvSpPr>
          <p:spPr>
            <a:xfrm>
              <a:off x="4190018" y="4696580"/>
              <a:ext cx="37000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ja-JP" dirty="0" smtClean="0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- </a:t>
              </a:r>
              <a:r>
                <a:rPr lang="ja-JP" altLang="en-US" dirty="0" smtClean="0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う</a:t>
              </a:r>
              <a:r>
                <a:rPr lang="ja-JP" altLang="en-US" dirty="0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うん、</a:t>
              </a:r>
              <a:r>
                <a:rPr lang="en-US" dirty="0" err="1" smtClean="0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犬は</a:t>
              </a:r>
              <a:r>
                <a:rPr lang="en-US" dirty="0" err="1" smtClean="0">
                  <a:solidFill>
                    <a:schemeClr val="accent6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一匹</a:t>
              </a:r>
              <a:r>
                <a:rPr lang="en-GB" dirty="0">
                  <a:solidFill>
                    <a:srgbClr val="FF0000"/>
                  </a:solidFill>
                </a:rPr>
                <a:t>と</a:t>
              </a:r>
              <a:r>
                <a:rPr lang="en-US" dirty="0" err="1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数え</a:t>
              </a:r>
              <a:r>
                <a:rPr lang="en-GB" dirty="0"/>
                <a:t>ま</a:t>
              </a:r>
              <a:r>
                <a:rPr lang="en-US" dirty="0" smtClean="0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す</a:t>
              </a:r>
              <a:r>
                <a:rPr lang="en-US" dirty="0" smtClean="0"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。</a:t>
              </a:r>
              <a:r>
                <a:rPr lang="en-GB" dirty="0" smtClean="0"/>
                <a:t> </a:t>
              </a:r>
              <a:endParaRPr lang="en-GB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190018" y="4019472"/>
              <a:ext cx="30075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- </a:t>
              </a:r>
              <a:r>
                <a:rPr lang="en-US" dirty="0" err="1" smtClean="0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犬は</a:t>
              </a:r>
              <a:r>
                <a:rPr lang="en-US" dirty="0" err="1" smtClean="0">
                  <a:solidFill>
                    <a:schemeClr val="accent6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一個</a:t>
              </a:r>
              <a:r>
                <a:rPr lang="en-GB" dirty="0" smtClean="0">
                  <a:solidFill>
                    <a:srgbClr val="FF0000"/>
                  </a:solidFill>
                </a:rPr>
                <a:t>と</a:t>
              </a:r>
              <a:r>
                <a:rPr lang="en-US" dirty="0" err="1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数え</a:t>
              </a:r>
              <a:r>
                <a:rPr lang="en-GB" dirty="0"/>
                <a:t>ま</a:t>
              </a:r>
              <a:r>
                <a:rPr lang="en-US" dirty="0" err="1" smtClean="0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す</a:t>
              </a:r>
              <a:r>
                <a:rPr lang="en-US" dirty="0" err="1" smtClean="0"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か</a:t>
              </a:r>
              <a:r>
                <a:rPr lang="en-US" dirty="0" smtClean="0"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。</a:t>
              </a:r>
              <a:r>
                <a:rPr lang="en-GB" dirty="0" smtClean="0"/>
                <a:t> </a:t>
              </a:r>
              <a:endParaRPr lang="en-GB" dirty="0"/>
            </a:p>
          </p:txBody>
        </p:sp>
        <p:sp>
          <p:nvSpPr>
            <p:cNvPr id="6" name="Rounded Rectangular Callout 5"/>
            <p:cNvSpPr/>
            <p:nvPr/>
          </p:nvSpPr>
          <p:spPr>
            <a:xfrm>
              <a:off x="4028792" y="3874883"/>
              <a:ext cx="3702867" cy="1285592"/>
            </a:xfrm>
            <a:prstGeom prst="wedgeRoundRectCallout">
              <a:avLst>
                <a:gd name="adj1" fmla="val -100784"/>
                <a:gd name="adj2" fmla="val 4049"/>
                <a:gd name="adj3" fmla="val 16667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190018" y="960986"/>
            <a:ext cx="2385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- </a:t>
            </a:r>
            <a:r>
              <a:rPr lang="en-GB" dirty="0" err="1" smtClean="0">
                <a:solidFill>
                  <a:schemeClr val="accent2"/>
                </a:solidFill>
              </a:rPr>
              <a:t>映画</a:t>
            </a:r>
            <a:r>
              <a:rPr lang="en-GB" dirty="0" err="1" smtClean="0"/>
              <a:t>はどうで</a:t>
            </a:r>
            <a:r>
              <a:rPr lang="en-US" dirty="0" smtClean="0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す</a:t>
            </a:r>
            <a:r>
              <a:rPr lang="en-GB" dirty="0" smtClean="0"/>
              <a:t>か</a:t>
            </a:r>
            <a:r>
              <a:rPr lang="en-GB" dirty="0"/>
              <a:t>。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90018" y="1638094"/>
            <a:ext cx="3708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- </a:t>
            </a:r>
            <a:r>
              <a:rPr lang="en-GB" u="sng" dirty="0" err="1" smtClean="0"/>
              <a:t>おもしろい</a:t>
            </a:r>
            <a:r>
              <a:rPr lang="en-GB" dirty="0" err="1" smtClean="0">
                <a:solidFill>
                  <a:schemeClr val="accent2"/>
                </a:solidFill>
              </a:rPr>
              <a:t>映画</a:t>
            </a:r>
            <a:r>
              <a:rPr lang="en-GB" dirty="0" err="1" smtClean="0">
                <a:solidFill>
                  <a:srgbClr val="7030A0"/>
                </a:solidFill>
              </a:rPr>
              <a:t>だ</a:t>
            </a:r>
            <a:r>
              <a:rPr lang="en-GB" dirty="0" smtClean="0"/>
              <a:t> </a:t>
            </a:r>
            <a:r>
              <a:rPr lang="en-GB" dirty="0" err="1">
                <a:solidFill>
                  <a:srgbClr val="FF0000"/>
                </a:solidFill>
              </a:rPr>
              <a:t>と</a:t>
            </a:r>
            <a:r>
              <a:rPr lang="en-GB" dirty="0" err="1"/>
              <a:t>思いま</a:t>
            </a:r>
            <a:r>
              <a:rPr lang="en-US" dirty="0" smtClean="0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す</a:t>
            </a:r>
            <a:r>
              <a:rPr lang="en-GB" dirty="0" smtClean="0"/>
              <a:t>。</a:t>
            </a:r>
            <a:endParaRPr lang="en-GB" dirty="0"/>
          </a:p>
        </p:txBody>
      </p:sp>
      <p:sp>
        <p:nvSpPr>
          <p:cNvPr id="20" name="Rounded Rectangular Callout 19"/>
          <p:cNvSpPr/>
          <p:nvPr/>
        </p:nvSpPr>
        <p:spPr>
          <a:xfrm>
            <a:off x="4028791" y="822356"/>
            <a:ext cx="3702867" cy="1285592"/>
          </a:xfrm>
          <a:prstGeom prst="wedgeRoundRectCallout">
            <a:avLst>
              <a:gd name="adj1" fmla="val -78290"/>
              <a:gd name="adj2" fmla="val 37853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3" name="Group 22"/>
          <p:cNvGrpSpPr/>
          <p:nvPr/>
        </p:nvGrpSpPr>
        <p:grpSpPr>
          <a:xfrm>
            <a:off x="355834" y="98396"/>
            <a:ext cx="1692998" cy="962808"/>
            <a:chOff x="704601" y="-1822"/>
            <a:chExt cx="1692998" cy="962808"/>
          </a:xfrm>
        </p:grpSpPr>
        <p:sp>
          <p:nvSpPr>
            <p:cNvPr id="22" name="Double Wave 21"/>
            <p:cNvSpPr/>
            <p:nvPr/>
          </p:nvSpPr>
          <p:spPr>
            <a:xfrm>
              <a:off x="704601" y="-1822"/>
              <a:ext cx="1692998" cy="962808"/>
            </a:xfrm>
            <a:prstGeom prst="doubleWav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94510" y="94861"/>
              <a:ext cx="1313180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400" dirty="0"/>
                <a:t>〜と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797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169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nihonjin no shiranai nihon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6553"/>
            <a:ext cx="9144000" cy="429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6492" y="615433"/>
            <a:ext cx="69910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chemeClr val="accent2"/>
                </a:solidFill>
                <a:latin typeface="SimSun" panose="02010600030101010101" pitchFamily="2" charset="-122"/>
                <a:cs typeface="Times New Roman" panose="02020603050405020304" pitchFamily="18" charset="0"/>
              </a:rPr>
              <a:t>日本人の知らない日本語</a:t>
            </a:r>
            <a:endParaRPr lang="en-GB" sz="4800" dirty="0">
              <a:solidFill>
                <a:schemeClr val="accent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81246" y="1446430"/>
            <a:ext cx="57815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https://www.youtube.com/watch?v=3-5s0G4h8xg&amp;t=465s</a:t>
            </a:r>
          </a:p>
        </p:txBody>
      </p:sp>
    </p:spTree>
    <p:extLst>
      <p:ext uri="{BB962C8B-B14F-4D97-AF65-F5344CB8AC3E}">
        <p14:creationId xmlns:p14="http://schemas.microsoft.com/office/powerpoint/2010/main" val="104953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822" y="88157"/>
            <a:ext cx="265649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SimSun" panose="02010600030101010101" pitchFamily="2" charset="-122"/>
                <a:cs typeface="Times New Roman" panose="02020603050405020304" pitchFamily="18" charset="0"/>
              </a:rPr>
              <a:t>ものの数え方</a:t>
            </a:r>
            <a:endParaRPr lang="en-GB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521070" y="651173"/>
            <a:ext cx="7403123" cy="620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spcAft>
                <a:spcPts val="800"/>
              </a:spcAft>
              <a:buFont typeface="SimSun" panose="02010600030101010101" pitchFamily="2" charset="-122"/>
              <a:buChar char="-"/>
            </a:pPr>
            <a:r>
              <a:rPr lang="en-US" sz="2400" dirty="0" err="1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じゃあ、</a:t>
            </a:r>
            <a:r>
              <a:rPr lang="en-US" sz="2400" dirty="0" err="1" smtClean="0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ものの</a:t>
            </a:r>
            <a:r>
              <a:rPr lang="en-US" sz="2400" dirty="0" err="1" smtClean="0">
                <a:solidFill>
                  <a:schemeClr val="accent6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数え方</a:t>
            </a:r>
            <a:r>
              <a:rPr lang="en-US" sz="2400" dirty="0" err="1" smtClean="0">
                <a:solidFill>
                  <a:srgbClr val="7030A0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について</a:t>
            </a:r>
            <a:r>
              <a:rPr lang="en-US" sz="2400" dirty="0" err="1" smtClean="0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質問ある人</a:t>
            </a:r>
            <a:r>
              <a:rPr lang="en-US" sz="2400" dirty="0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。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200000"/>
              </a:lnSpc>
              <a:spcAft>
                <a:spcPts val="800"/>
              </a:spcAft>
            </a:pPr>
            <a:r>
              <a:rPr lang="en-US" sz="2400" dirty="0" err="1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先生が</a:t>
            </a:r>
            <a:r>
              <a:rPr lang="en-US" sz="2400" dirty="0" err="1">
                <a:solidFill>
                  <a:srgbClr val="7030A0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なんでも</a:t>
            </a:r>
            <a:r>
              <a:rPr lang="en-US" sz="2400" dirty="0" err="1">
                <a:solidFill>
                  <a:schemeClr val="accent2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教えてあげます</a:t>
            </a:r>
            <a:r>
              <a:rPr lang="en-US" sz="2400" dirty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。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imSun" panose="02010600030101010101" pitchFamily="2" charset="-122"/>
              <a:buChar char="-"/>
            </a:pPr>
            <a:r>
              <a:rPr lang="en-US" sz="2400" dirty="0" err="1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ストローは</a:t>
            </a:r>
            <a:r>
              <a:rPr lang="en-GB" sz="2400" dirty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imSun" panose="02010600030101010101" pitchFamily="2" charset="-122"/>
              <a:buChar char="-"/>
            </a:pPr>
            <a:r>
              <a:rPr lang="en-US" sz="2400" dirty="0" err="1">
                <a:solidFill>
                  <a:schemeClr val="accent2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立って言って</a:t>
            </a:r>
            <a:r>
              <a:rPr lang="en-US" sz="2400" dirty="0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。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SimSun" panose="02010600030101010101" pitchFamily="2" charset="-122"/>
              <a:buChar char="-"/>
            </a:pPr>
            <a:r>
              <a:rPr lang="en-US" sz="2400" dirty="0" smtClean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た</a:t>
            </a:r>
            <a:endParaRPr lang="en-GB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imSun" panose="02010600030101010101" pitchFamily="2" charset="-122"/>
              <a:buChar char="-"/>
            </a:pPr>
            <a:r>
              <a:rPr lang="en-US" sz="2400" dirty="0" err="1" smtClean="0">
                <a:solidFill>
                  <a:schemeClr val="accent2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立って言って</a:t>
            </a:r>
            <a:r>
              <a:rPr lang="en-US" sz="2400" dirty="0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。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SimSun" panose="02010600030101010101" pitchFamily="2" charset="-122"/>
              <a:buChar char="-"/>
            </a:pPr>
            <a:r>
              <a:rPr lang="en-US" sz="2400" dirty="0" smtClean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た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spcAft>
                <a:spcPts val="800"/>
              </a:spcAft>
              <a:buFont typeface="SimSun" panose="02010600030101010101" pitchFamily="2" charset="-122"/>
              <a:buChar char="-"/>
            </a:pPr>
            <a:r>
              <a:rPr lang="en-GB" sz="2400" dirty="0" smtClean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「た</a:t>
            </a:r>
            <a:r>
              <a:rPr lang="en-US" sz="2400" dirty="0" smtClean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」</a:t>
            </a:r>
            <a:r>
              <a:rPr lang="en-GB" sz="2400" dirty="0" smtClean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って</a:t>
            </a:r>
            <a:r>
              <a:rPr lang="en-US" sz="2400" dirty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2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言って</a:t>
            </a:r>
            <a:r>
              <a:rPr lang="en-US" sz="2400" dirty="0">
                <a:solidFill>
                  <a:schemeClr val="accent2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くださ</a:t>
            </a:r>
            <a:r>
              <a:rPr lang="en-US" sz="2400" dirty="0" err="1">
                <a:solidFill>
                  <a:schemeClr val="accent2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い</a:t>
            </a:r>
            <a:r>
              <a:rPr lang="en-US" sz="2400" dirty="0" smtClean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。</a:t>
            </a:r>
            <a:r>
              <a:rPr lang="en-GB" sz="2400" dirty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19990" y="4545596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た</a:t>
            </a: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1919990" y="3053835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た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2849318" y="3053835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い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2849318" y="4545596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い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3886855" y="5952364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い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1919990" y="1513950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/>
              <a:t>せんせい</a:t>
            </a:r>
            <a:endParaRPr lang="en-GB" sz="16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962793" y="651173"/>
            <a:ext cx="1184793" cy="339657"/>
            <a:chOff x="3962793" y="651173"/>
            <a:chExt cx="1184793" cy="339657"/>
          </a:xfrm>
        </p:grpSpPr>
        <p:sp>
          <p:nvSpPr>
            <p:cNvPr id="11" name="Rectangle 10"/>
            <p:cNvSpPr/>
            <p:nvPr/>
          </p:nvSpPr>
          <p:spPr>
            <a:xfrm>
              <a:off x="3962793" y="652276"/>
              <a:ext cx="595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/>
                <a:t>かぞ</a:t>
              </a:r>
              <a:endParaRPr lang="en-GB" sz="16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52551" y="651173"/>
              <a:ext cx="595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/>
                <a:t>かた</a:t>
              </a:r>
              <a:endParaRPr lang="en-GB" sz="1600" dirty="0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6030486" y="651173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/>
              <a:t>しつもん</a:t>
            </a:r>
            <a:endParaRPr lang="en-GB" sz="1600" dirty="0"/>
          </a:p>
        </p:txBody>
      </p:sp>
      <p:sp>
        <p:nvSpPr>
          <p:cNvPr id="14" name="Rectangle 13"/>
          <p:cNvSpPr/>
          <p:nvPr/>
        </p:nvSpPr>
        <p:spPr>
          <a:xfrm>
            <a:off x="7323754" y="642923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/>
              <a:t>ひと</a:t>
            </a:r>
            <a:endParaRPr lang="en-GB" sz="1600" dirty="0"/>
          </a:p>
        </p:txBody>
      </p:sp>
      <p:sp>
        <p:nvSpPr>
          <p:cNvPr id="15" name="Rectangle 14"/>
          <p:cNvSpPr/>
          <p:nvPr/>
        </p:nvSpPr>
        <p:spPr>
          <a:xfrm>
            <a:off x="4081780" y="1513950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/>
              <a:t>おし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0304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2177" y="1537577"/>
            <a:ext cx="8229600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SimSun" panose="02010600030101010101" pitchFamily="2" charset="-122"/>
              <a:buChar char="-"/>
            </a:pPr>
            <a:r>
              <a:rPr lang="en-GB" sz="2400" dirty="0" smtClean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 smtClean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「た」</a:t>
            </a:r>
            <a:r>
              <a:rPr lang="en-GB" sz="2400" dirty="0" smtClean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って</a:t>
            </a:r>
            <a:r>
              <a:rPr lang="en-US" sz="2400" dirty="0" smtClean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言って</a:t>
            </a:r>
            <a:r>
              <a:rPr lang="en-US" sz="2400" dirty="0" smtClean="0">
                <a:solidFill>
                  <a:schemeClr val="accent2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ください</a:t>
            </a:r>
            <a:r>
              <a:rPr lang="en-US" sz="2400" dirty="0" smtClean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。</a:t>
            </a:r>
            <a:r>
              <a:rPr lang="en-GB" sz="2400" dirty="0" smtClean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200000"/>
              </a:lnSpc>
              <a:spcAft>
                <a:spcPts val="0"/>
              </a:spcAft>
            </a:pPr>
            <a:r>
              <a:rPr lang="en-US" sz="2400" dirty="0" err="1" smtClean="0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あああ</a:t>
            </a:r>
            <a:r>
              <a:rPr lang="en-GB" sz="2400" dirty="0" smtClean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!! </a:t>
            </a:r>
            <a:r>
              <a:rPr lang="en-US" sz="2400" dirty="0" err="1">
                <a:solidFill>
                  <a:schemeClr val="accent2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立ち上がって言ってください</a:t>
            </a:r>
            <a:r>
              <a:rPr lang="en-US" sz="2400" dirty="0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。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SimSun" panose="02010600030101010101" pitchFamily="2" charset="-122"/>
              <a:buChar char="-"/>
            </a:pPr>
            <a:r>
              <a:rPr lang="en-US" sz="2400" dirty="0" err="1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ストローは</a:t>
            </a:r>
            <a:r>
              <a:rPr lang="en-US" sz="2400" dirty="0" err="1">
                <a:solidFill>
                  <a:schemeClr val="accent6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一個</a:t>
            </a:r>
            <a:r>
              <a:rPr lang="en-US" sz="2400" dirty="0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？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Font typeface="SimSun" panose="02010600030101010101" pitchFamily="2" charset="-122"/>
              <a:buChar char="-"/>
            </a:pPr>
            <a:r>
              <a:rPr lang="en-US" sz="2400" dirty="0" err="1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ううん</a:t>
            </a:r>
            <a:r>
              <a:rPr lang="en-US" sz="2400" dirty="0" err="1" smtClean="0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、ストローは</a:t>
            </a:r>
            <a:r>
              <a:rPr lang="en-US" sz="2400" dirty="0" err="1" smtClean="0">
                <a:solidFill>
                  <a:schemeClr val="accent6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一本</a:t>
            </a:r>
            <a:r>
              <a:rPr lang="en-US" sz="2400" dirty="0" err="1" smtClean="0">
                <a:solidFill>
                  <a:srgbClr val="FF0000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って</a:t>
            </a:r>
            <a:r>
              <a:rPr lang="en-US" sz="2400" dirty="0" err="1" smtClean="0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数える</a:t>
            </a:r>
            <a:r>
              <a:rPr lang="en-US" sz="2400" dirty="0" err="1" smtClean="0">
                <a:solidFill>
                  <a:srgbClr val="FF33CC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の</a:t>
            </a:r>
            <a:r>
              <a:rPr lang="en-US" sz="2400" dirty="0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。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200000"/>
              </a:lnSpc>
              <a:spcAft>
                <a:spcPts val="800"/>
              </a:spcAft>
            </a:pPr>
            <a:r>
              <a:rPr lang="en-US" sz="2400" dirty="0" err="1">
                <a:solidFill>
                  <a:schemeClr val="accent5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細くて長い</a:t>
            </a:r>
            <a:r>
              <a:rPr lang="en-US" sz="2400" dirty="0" err="1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ものは「本」</a:t>
            </a:r>
            <a:r>
              <a:rPr lang="en-US" sz="2400" dirty="0" err="1">
                <a:solidFill>
                  <a:srgbClr val="FF0000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って</a:t>
            </a:r>
            <a:r>
              <a:rPr lang="en-US" sz="2400" dirty="0" err="1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数える</a:t>
            </a:r>
            <a:r>
              <a:rPr lang="en-US" sz="2400" dirty="0" err="1">
                <a:solidFill>
                  <a:srgbClr val="FF33CC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のよ</a:t>
            </a:r>
            <a:r>
              <a:rPr lang="en-US" sz="2400" dirty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。</a:t>
            </a:r>
            <a:r>
              <a:rPr lang="en-GB" sz="2400" dirty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ドヤ顔</a:t>
            </a:r>
            <a:r>
              <a:rPr lang="en-GB" sz="2400" dirty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2822" y="88157"/>
            <a:ext cx="265649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SimSun" panose="02010600030101010101" pitchFamily="2" charset="-122"/>
                <a:cs typeface="Times New Roman" panose="02020603050405020304" pitchFamily="18" charset="0"/>
              </a:rPr>
              <a:t>ものの数え方</a:t>
            </a:r>
            <a:endParaRPr lang="en-GB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2629933" y="3042110"/>
            <a:ext cx="7489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/>
              <a:t>い</a:t>
            </a:r>
            <a:r>
              <a:rPr lang="en-GB" sz="1200" dirty="0" err="1"/>
              <a:t>つ</a:t>
            </a:r>
            <a:r>
              <a:rPr lang="en-GB" sz="1600" dirty="0" err="1"/>
              <a:t>こ</a:t>
            </a: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3763025" y="3745495"/>
            <a:ext cx="954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/>
              <a:t>い</a:t>
            </a:r>
            <a:r>
              <a:rPr lang="en-GB" sz="1200" dirty="0" err="1"/>
              <a:t>つ</a:t>
            </a:r>
            <a:r>
              <a:rPr lang="en-GB" sz="1600" dirty="0" err="1"/>
              <a:t>ぽん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4965116" y="3745495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/>
              <a:t>かぞ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5065568" y="4585658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/>
              <a:t>かぞ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1112714" y="4585658"/>
            <a:ext cx="15632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 smtClean="0"/>
              <a:t>ほそ</a:t>
            </a:r>
            <a:r>
              <a:rPr lang="en-GB" sz="1600" dirty="0" smtClean="0"/>
              <a:t>            </a:t>
            </a:r>
            <a:r>
              <a:rPr lang="en-GB" sz="1600" dirty="0" err="1" smtClean="0"/>
              <a:t>なが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3870765" y="4585658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/>
              <a:t>ほん</a:t>
            </a:r>
            <a:endParaRPr lang="en-GB" sz="1600" dirty="0"/>
          </a:p>
        </p:txBody>
      </p:sp>
      <p:sp>
        <p:nvSpPr>
          <p:cNvPr id="10" name="Rectangle 9"/>
          <p:cNvSpPr/>
          <p:nvPr/>
        </p:nvSpPr>
        <p:spPr>
          <a:xfrm>
            <a:off x="2715586" y="2271234"/>
            <a:ext cx="22413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た         あ                      い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3089318" y="1565852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い</a:t>
            </a:r>
          </a:p>
        </p:txBody>
      </p:sp>
    </p:spTree>
    <p:extLst>
      <p:ext uri="{BB962C8B-B14F-4D97-AF65-F5344CB8AC3E}">
        <p14:creationId xmlns:p14="http://schemas.microsoft.com/office/powerpoint/2010/main" val="405361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005" y="1695857"/>
            <a:ext cx="8036417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spcAft>
                <a:spcPts val="800"/>
              </a:spcAft>
              <a:buFont typeface="SimSun" panose="02010600030101010101" pitchFamily="2" charset="-122"/>
              <a:buChar char="-"/>
            </a:pPr>
            <a:r>
              <a:rPr lang="en-US" sz="2400" dirty="0" err="1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じゃあ、</a:t>
            </a:r>
            <a:r>
              <a:rPr lang="en-US" sz="2400" dirty="0" err="1" smtClean="0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蛇</a:t>
            </a:r>
            <a:r>
              <a:rPr lang="en-US" sz="2400" dirty="0" err="1" smtClean="0">
                <a:solidFill>
                  <a:srgbClr val="7030A0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も</a:t>
            </a:r>
            <a:r>
              <a:rPr lang="en-US" sz="2400" dirty="0" err="1" smtClean="0">
                <a:solidFill>
                  <a:schemeClr val="accent6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一本</a:t>
            </a:r>
            <a:r>
              <a:rPr lang="en-US" sz="2400" dirty="0" err="1" smtClean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ですか</a:t>
            </a:r>
            <a:r>
              <a:rPr lang="en-US" sz="2400" dirty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。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Font typeface="SimSun" panose="02010600030101010101" pitchFamily="2" charset="-122"/>
              <a:buChar char="-"/>
            </a:pPr>
            <a:r>
              <a:rPr lang="en-US" sz="2400" dirty="0" err="1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蛇は</a:t>
            </a:r>
            <a:r>
              <a:rPr lang="en-US" sz="2400" dirty="0" err="1">
                <a:solidFill>
                  <a:schemeClr val="accent6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一匹</a:t>
            </a:r>
            <a:r>
              <a:rPr lang="en-US" sz="2400" dirty="0" err="1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。生き物</a:t>
            </a:r>
            <a:r>
              <a:rPr lang="en-US" sz="2400" dirty="0" err="1">
                <a:solidFill>
                  <a:srgbClr val="7030A0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だから</a:t>
            </a:r>
            <a:r>
              <a:rPr lang="en-US" sz="2400" dirty="0" err="1">
                <a:solidFill>
                  <a:srgbClr val="FF33CC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ね</a:t>
            </a:r>
            <a:r>
              <a:rPr lang="en-US" sz="2400" dirty="0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。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Font typeface="SimSun" panose="02010600030101010101" pitchFamily="2" charset="-122"/>
              <a:buChar char="-"/>
            </a:pPr>
            <a:r>
              <a:rPr lang="en-US" sz="2400" dirty="0" err="1" smtClean="0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中国</a:t>
            </a:r>
            <a:r>
              <a:rPr lang="ja-JP" altLang="en-US" sz="2400" dirty="0" smtClean="0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では</a:t>
            </a:r>
            <a:r>
              <a:rPr lang="en-US" sz="2400" dirty="0" err="1" smtClean="0">
                <a:solidFill>
                  <a:schemeClr val="accent5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長い</a:t>
            </a:r>
            <a:r>
              <a:rPr lang="en-US" sz="2400" dirty="0" err="1" smtClean="0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物全部</a:t>
            </a:r>
            <a:r>
              <a:rPr lang="en-US" sz="2400" dirty="0" err="1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「条</a:t>
            </a:r>
            <a:r>
              <a:rPr lang="en-US" sz="2400" dirty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」 </a:t>
            </a:r>
            <a:r>
              <a:rPr lang="en-US" sz="2400" dirty="0" err="1" smtClean="0">
                <a:solidFill>
                  <a:srgbClr val="FF0000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で</a:t>
            </a:r>
            <a:r>
              <a:rPr lang="en-US" sz="2400" dirty="0" err="1" smtClean="0">
                <a:solidFill>
                  <a:schemeClr val="accent2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数える</a:t>
            </a:r>
            <a:r>
              <a:rPr lang="en-US" sz="2400" dirty="0" err="1" smtClean="0">
                <a:solidFill>
                  <a:srgbClr val="FF33CC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よ</a:t>
            </a:r>
            <a:r>
              <a:rPr lang="en-US" sz="2400" dirty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 。 </a:t>
            </a:r>
            <a:r>
              <a:rPr lang="en-US" sz="2400" dirty="0" err="1" smtClean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川</a:t>
            </a:r>
            <a:r>
              <a:rPr lang="en-US" sz="2400" dirty="0" err="1" smtClean="0">
                <a:solidFill>
                  <a:srgbClr val="7030A0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も</a:t>
            </a:r>
            <a:r>
              <a:rPr lang="en-US" sz="2400" dirty="0" err="1" smtClean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蛇</a:t>
            </a:r>
            <a:r>
              <a:rPr lang="en-US" sz="2400" dirty="0" err="1" smtClean="0">
                <a:solidFill>
                  <a:srgbClr val="7030A0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も</a:t>
            </a:r>
            <a:r>
              <a:rPr lang="en-US" sz="2400" dirty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。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800"/>
              </a:spcAft>
              <a:buFont typeface="SimSun" panose="02010600030101010101" pitchFamily="2" charset="-122"/>
              <a:buChar char="-"/>
            </a:pPr>
            <a:r>
              <a:rPr lang="en-US" sz="2400" dirty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「</a:t>
            </a:r>
            <a:r>
              <a:rPr lang="en-US" sz="2400" dirty="0" err="1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条」</a:t>
            </a:r>
            <a:r>
              <a:rPr lang="en-US" sz="2400" dirty="0" err="1" smtClean="0">
                <a:solidFill>
                  <a:srgbClr val="7030A0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かもしれない</a:t>
            </a:r>
            <a:r>
              <a:rPr lang="en-US" sz="2400" dirty="0" smtClean="0">
                <a:solidFill>
                  <a:srgbClr val="7030A0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けど</a:t>
            </a:r>
            <a:r>
              <a:rPr lang="en-US" sz="2400" dirty="0" smtClean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、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>
              <a:lnSpc>
                <a:spcPct val="200000"/>
              </a:lnSpc>
              <a:spcAft>
                <a:spcPts val="800"/>
              </a:spcAft>
            </a:pPr>
            <a:r>
              <a:rPr lang="en-US" sz="2400" dirty="0" smtClean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日本人は</a:t>
            </a:r>
            <a:r>
              <a:rPr lang="en-US" sz="2400" u="sng" dirty="0" err="1" smtClean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生き物</a:t>
            </a:r>
            <a:r>
              <a:rPr lang="en-US" sz="2400" u="sng" dirty="0" err="1" smtClean="0">
                <a:solidFill>
                  <a:srgbClr val="7030A0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か</a:t>
            </a:r>
            <a:r>
              <a:rPr lang="en-US" sz="2400" u="sng" dirty="0" err="1" smtClean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そうじゃない</a:t>
            </a:r>
            <a:r>
              <a:rPr lang="en-US" sz="2400" u="sng" dirty="0" err="1" smtClean="0">
                <a:solidFill>
                  <a:srgbClr val="7030A0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か</a:t>
            </a:r>
            <a:r>
              <a:rPr lang="en-US" sz="2400" dirty="0" err="1" smtClean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で</a:t>
            </a:r>
            <a:r>
              <a:rPr lang="en-US" sz="2400" dirty="0" err="1" smtClean="0">
                <a:solidFill>
                  <a:schemeClr val="accent2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区別する</a:t>
            </a:r>
            <a:r>
              <a:rPr lang="en-US" sz="2400" dirty="0" err="1" smtClean="0">
                <a:solidFill>
                  <a:srgbClr val="FF33CC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の</a:t>
            </a:r>
            <a:r>
              <a:rPr lang="en-US" sz="2400" dirty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。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1918" y="1695857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/>
              <a:t>へび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209110" y="1695857"/>
            <a:ext cx="954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/>
              <a:t>い</a:t>
            </a:r>
            <a:r>
              <a:rPr lang="en-GB" sz="1200" dirty="0" err="1"/>
              <a:t>つ</a:t>
            </a:r>
            <a:r>
              <a:rPr lang="en-GB" sz="1600" dirty="0" err="1"/>
              <a:t>ぽん</a:t>
            </a:r>
            <a:endParaRPr lang="en-GB" sz="1600" dirty="0"/>
          </a:p>
        </p:txBody>
      </p:sp>
      <p:sp>
        <p:nvSpPr>
          <p:cNvPr id="5" name="Rectangle 4"/>
          <p:cNvSpPr/>
          <p:nvPr/>
        </p:nvSpPr>
        <p:spPr>
          <a:xfrm>
            <a:off x="1341510" y="2534057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/>
              <a:t>へび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972272" y="2534057"/>
            <a:ext cx="954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 smtClean="0"/>
              <a:t>い</a:t>
            </a:r>
            <a:r>
              <a:rPr lang="en-GB" sz="1200" dirty="0" err="1"/>
              <a:t>つ</a:t>
            </a:r>
            <a:r>
              <a:rPr lang="en-GB" sz="1600" dirty="0" err="1" smtClean="0"/>
              <a:t>ぴき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2952028" y="2534057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い</a:t>
            </a:r>
          </a:p>
        </p:txBody>
      </p:sp>
      <p:sp>
        <p:nvSpPr>
          <p:cNvPr id="8" name="Rectangle 7"/>
          <p:cNvSpPr/>
          <p:nvPr/>
        </p:nvSpPr>
        <p:spPr>
          <a:xfrm>
            <a:off x="3457527" y="2534057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もの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1108166" y="3372257"/>
            <a:ext cx="3018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 smtClean="0"/>
              <a:t>ちゅうごく</a:t>
            </a:r>
            <a:r>
              <a:rPr lang="en-GB" sz="1600" dirty="0" smtClean="0"/>
              <a:t>   </a:t>
            </a:r>
            <a:r>
              <a:rPr lang="en-GB" sz="1600" dirty="0" err="1" smtClean="0"/>
              <a:t>なが</a:t>
            </a:r>
            <a:r>
              <a:rPr lang="en-GB" sz="1600" dirty="0" smtClean="0"/>
              <a:t>   </a:t>
            </a:r>
            <a:r>
              <a:rPr lang="en-GB" sz="1600" dirty="0" err="1" smtClean="0"/>
              <a:t>もの</a:t>
            </a:r>
            <a:r>
              <a:rPr lang="en-GB" sz="1600" dirty="0" smtClean="0"/>
              <a:t> </a:t>
            </a:r>
            <a:r>
              <a:rPr lang="ja-JP" altLang="en-US" sz="1600" dirty="0" smtClean="0"/>
              <a:t>ぜ</a:t>
            </a:r>
            <a:r>
              <a:rPr lang="en-GB" sz="1600" dirty="0" err="1" smtClean="0"/>
              <a:t>んぶ</a:t>
            </a:r>
            <a:endParaRPr lang="en-GB" sz="1600" dirty="0"/>
          </a:p>
        </p:txBody>
      </p:sp>
      <p:sp>
        <p:nvSpPr>
          <p:cNvPr id="10" name="Rectangle 9"/>
          <p:cNvSpPr/>
          <p:nvPr/>
        </p:nvSpPr>
        <p:spPr>
          <a:xfrm>
            <a:off x="3966365" y="3372257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/>
              <a:t>じょう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1536435" y="4210457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/>
              <a:t>じょう</a:t>
            </a:r>
            <a:endParaRPr lang="en-GB" sz="1600" dirty="0"/>
          </a:p>
        </p:txBody>
      </p:sp>
      <p:sp>
        <p:nvSpPr>
          <p:cNvPr id="12" name="Rectangle 11"/>
          <p:cNvSpPr/>
          <p:nvPr/>
        </p:nvSpPr>
        <p:spPr>
          <a:xfrm>
            <a:off x="7560602" y="3372257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/>
              <a:t>へび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6965567" y="3372257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/>
              <a:t>かわ</a:t>
            </a:r>
            <a:endParaRPr lang="en-GB" sz="16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2676427" y="5041736"/>
            <a:ext cx="1100534" cy="338554"/>
            <a:chOff x="3104428" y="2686457"/>
            <a:chExt cx="1100534" cy="338554"/>
          </a:xfrm>
        </p:grpSpPr>
        <p:sp>
          <p:nvSpPr>
            <p:cNvPr id="15" name="Rectangle 14"/>
            <p:cNvSpPr/>
            <p:nvPr/>
          </p:nvSpPr>
          <p:spPr>
            <a:xfrm>
              <a:off x="3104428" y="2686457"/>
              <a:ext cx="3898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/>
                <a:t>い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609927" y="2686457"/>
              <a:ext cx="595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もの</a:t>
              </a:r>
              <a:endParaRPr lang="en-GB" sz="1600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408015" y="5041736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/>
              <a:t>にほんじん</a:t>
            </a:r>
            <a:endParaRPr lang="en-GB" sz="1600" dirty="0"/>
          </a:p>
        </p:txBody>
      </p:sp>
      <p:sp>
        <p:nvSpPr>
          <p:cNvPr id="19" name="Rectangle 18"/>
          <p:cNvSpPr/>
          <p:nvPr/>
        </p:nvSpPr>
        <p:spPr>
          <a:xfrm>
            <a:off x="192822" y="88157"/>
            <a:ext cx="265649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SimSun" panose="02010600030101010101" pitchFamily="2" charset="-122"/>
                <a:cs typeface="Times New Roman" panose="02020603050405020304" pitchFamily="18" charset="0"/>
              </a:rPr>
              <a:t>ものの数え方</a:t>
            </a:r>
            <a:endParaRPr lang="en-GB" sz="3200" b="1" dirty="0"/>
          </a:p>
        </p:txBody>
      </p:sp>
      <p:sp>
        <p:nvSpPr>
          <p:cNvPr id="20" name="Rectangle 19"/>
          <p:cNvSpPr/>
          <p:nvPr/>
        </p:nvSpPr>
        <p:spPr>
          <a:xfrm>
            <a:off x="6331495" y="5041736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/>
              <a:t>くべつ</a:t>
            </a:r>
            <a:endParaRPr lang="en-GB" sz="1600" dirty="0"/>
          </a:p>
        </p:txBody>
      </p:sp>
      <p:sp>
        <p:nvSpPr>
          <p:cNvPr id="21" name="Rectangle 20"/>
          <p:cNvSpPr/>
          <p:nvPr/>
        </p:nvSpPr>
        <p:spPr>
          <a:xfrm>
            <a:off x="5149755" y="3372257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/>
              <a:t>かぞ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8581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35776" y="254931"/>
            <a:ext cx="46330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/>
              <a:t>〜 </a:t>
            </a:r>
            <a:r>
              <a:rPr lang="en-GB" sz="2800" b="1" dirty="0" err="1" smtClean="0"/>
              <a:t>ています</a:t>
            </a:r>
            <a:r>
              <a:rPr lang="en-GB" sz="2800" b="1" dirty="0" smtClean="0"/>
              <a:t> / </a:t>
            </a:r>
            <a:r>
              <a:rPr lang="en-GB" sz="2800" b="1" dirty="0"/>
              <a:t>〜 </a:t>
            </a:r>
            <a:r>
              <a:rPr lang="en-GB" sz="2800" b="1" dirty="0" err="1" smtClean="0"/>
              <a:t>てあります</a:t>
            </a:r>
            <a:endParaRPr lang="en-GB" sz="28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747726" y="925168"/>
            <a:ext cx="6567824" cy="4605146"/>
            <a:chOff x="1413108" y="999993"/>
            <a:chExt cx="6567824" cy="4605146"/>
          </a:xfrm>
        </p:grpSpPr>
        <p:grpSp>
          <p:nvGrpSpPr>
            <p:cNvPr id="15" name="Group 14"/>
            <p:cNvGrpSpPr/>
            <p:nvPr/>
          </p:nvGrpSpPr>
          <p:grpSpPr>
            <a:xfrm>
              <a:off x="1413108" y="999993"/>
              <a:ext cx="6567824" cy="3339053"/>
              <a:chOff x="1404316" y="1483570"/>
              <a:chExt cx="6567824" cy="3339053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1404316" y="1828772"/>
                <a:ext cx="6567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altLang="ja-JP" sz="2400" dirty="0" smtClean="0"/>
                  <a:t>1.	</a:t>
                </a:r>
                <a:r>
                  <a:rPr lang="ja-JP" altLang="en-US" sz="2400" dirty="0" smtClean="0"/>
                  <a:t>い</a:t>
                </a:r>
                <a:r>
                  <a:rPr lang="ja-JP" altLang="en-US" sz="2400" dirty="0"/>
                  <a:t>つも </a:t>
                </a:r>
                <a:r>
                  <a:rPr lang="en-GB" sz="2400" dirty="0" err="1" smtClean="0"/>
                  <a:t>かばんには鍵</a:t>
                </a:r>
                <a:r>
                  <a:rPr lang="ja-JP" altLang="en-US" sz="2400" dirty="0">
                    <a:latin typeface="Arial" panose="020B0604020202020204" pitchFamily="34" charset="0"/>
                  </a:rPr>
                  <a:t>が</a:t>
                </a:r>
                <a:r>
                  <a:rPr lang="en-GB" sz="2400" dirty="0" smtClean="0">
                    <a:solidFill>
                      <a:schemeClr val="accent2"/>
                    </a:solidFill>
                  </a:rPr>
                  <a:t>入</a:t>
                </a:r>
                <a:r>
                  <a:rPr lang="ja-JP" altLang="en-US" sz="2400" dirty="0" smtClean="0">
                    <a:solidFill>
                      <a:schemeClr val="accent2"/>
                    </a:solidFill>
                  </a:rPr>
                  <a:t>っ</a:t>
                </a:r>
                <a:r>
                  <a:rPr lang="en-GB" sz="2400" dirty="0" err="1" smtClean="0">
                    <a:solidFill>
                      <a:schemeClr val="accent2"/>
                    </a:solidFill>
                  </a:rPr>
                  <a:t>て</a:t>
                </a:r>
                <a:r>
                  <a:rPr lang="en-GB" sz="2400" dirty="0" err="1" smtClean="0"/>
                  <a:t>あります</a:t>
                </a:r>
                <a:r>
                  <a:rPr lang="en-GB" sz="2400" dirty="0" smtClean="0"/>
                  <a:t>。</a:t>
                </a: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404316" y="3094865"/>
                <a:ext cx="504978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 smtClean="0"/>
                  <a:t>2. 	</a:t>
                </a:r>
                <a:r>
                  <a:rPr lang="en-GB" sz="2400" dirty="0" err="1" smtClean="0"/>
                  <a:t>兄はお風呂に</a:t>
                </a:r>
                <a:r>
                  <a:rPr lang="en-GB" sz="2400" dirty="0" err="1" smtClean="0">
                    <a:solidFill>
                      <a:schemeClr val="accent2"/>
                    </a:solidFill>
                  </a:rPr>
                  <a:t>入</a:t>
                </a:r>
                <a:r>
                  <a:rPr lang="ja-JP" altLang="en-US" sz="2400" dirty="0" smtClean="0">
                    <a:solidFill>
                      <a:schemeClr val="accent2"/>
                    </a:solidFill>
                  </a:rPr>
                  <a:t>っ</a:t>
                </a:r>
                <a:r>
                  <a:rPr lang="en-GB" sz="2400" dirty="0" err="1" smtClean="0">
                    <a:solidFill>
                      <a:schemeClr val="accent2"/>
                    </a:solidFill>
                  </a:rPr>
                  <a:t>て</a:t>
                </a:r>
                <a:r>
                  <a:rPr lang="en-GB" sz="2400" dirty="0" err="1" smtClean="0"/>
                  <a:t>います</a:t>
                </a:r>
                <a:r>
                  <a:rPr lang="en-GB" sz="2400" dirty="0" smtClean="0"/>
                  <a:t>。</a:t>
                </a: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4076223" y="2806891"/>
                <a:ext cx="59503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 dirty="0" err="1" smtClean="0"/>
                  <a:t>はい</a:t>
                </a:r>
                <a:endParaRPr lang="en-GB" sz="1600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283858" y="1483570"/>
                <a:ext cx="59503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 dirty="0" err="1" smtClean="0"/>
                  <a:t>はい</a:t>
                </a:r>
                <a:endParaRPr lang="en-GB" sz="1600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404316" y="4360958"/>
                <a:ext cx="36679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altLang="ja-JP" sz="2400" dirty="0" smtClean="0"/>
                  <a:t>3.	</a:t>
                </a:r>
                <a:r>
                  <a:rPr lang="ja-JP" altLang="en-US" sz="2400" dirty="0" smtClean="0"/>
                  <a:t>窓</a:t>
                </a:r>
                <a:r>
                  <a:rPr lang="ja-JP" altLang="en-US" sz="2400" dirty="0"/>
                  <a:t>が</a:t>
                </a:r>
                <a:r>
                  <a:rPr lang="ja-JP" altLang="en-US" sz="2400" dirty="0">
                    <a:solidFill>
                      <a:schemeClr val="accent2"/>
                    </a:solidFill>
                  </a:rPr>
                  <a:t>開いて</a:t>
                </a:r>
                <a:r>
                  <a:rPr lang="ja-JP" altLang="en-US" sz="2400" dirty="0" smtClean="0"/>
                  <a:t>いま</a:t>
                </a:r>
                <a:r>
                  <a:rPr lang="ja-JP" altLang="en-US" sz="2400" dirty="0"/>
                  <a:t>す</a:t>
                </a:r>
                <a:r>
                  <a:rPr lang="ja-JP" altLang="en-US" sz="2400" dirty="0" smtClean="0"/>
                  <a:t>。</a:t>
                </a:r>
                <a:endParaRPr lang="en-GB" altLang="ja-JP" sz="2400" dirty="0" smtClean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261772" y="4123564"/>
                <a:ext cx="59503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 dirty="0" err="1"/>
                  <a:t>まど</a:t>
                </a:r>
                <a:endParaRPr lang="en-GB" sz="1600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997716" y="4123564"/>
                <a:ext cx="38985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 dirty="0"/>
                  <a:t>あ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688823" y="1490218"/>
                <a:ext cx="59503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600" dirty="0" err="1"/>
                  <a:t>かぎ</a:t>
                </a:r>
                <a:endParaRPr lang="en-GB" sz="1600" dirty="0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1413108" y="5143474"/>
              <a:ext cx="54793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ja-JP" sz="2400" dirty="0" smtClean="0">
                  <a:latin typeface="Arial" panose="020B0604020202020204" pitchFamily="34" charset="0"/>
                </a:rPr>
                <a:t>4.	</a:t>
              </a:r>
              <a:r>
                <a:rPr lang="ja-JP" altLang="en-US" sz="2400" dirty="0" smtClean="0">
                  <a:latin typeface="Arial" panose="020B0604020202020204" pitchFamily="34" charset="0"/>
                </a:rPr>
                <a:t>ジ</a:t>
              </a:r>
              <a:r>
                <a:rPr lang="ja-JP" altLang="en-US" sz="2400" dirty="0">
                  <a:latin typeface="Arial" panose="020B0604020202020204" pitchFamily="34" charset="0"/>
                </a:rPr>
                <a:t>ュースはいつも</a:t>
              </a:r>
              <a:r>
                <a:rPr lang="ja-JP" altLang="en-US" sz="24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買って</a:t>
              </a:r>
              <a:r>
                <a:rPr lang="ja-JP" altLang="en-US" sz="2400" dirty="0">
                  <a:latin typeface="Arial" panose="020B0604020202020204" pitchFamily="34" charset="0"/>
                </a:rPr>
                <a:t>あります。</a:t>
              </a:r>
              <a:endParaRPr lang="en-GB" sz="2400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3939900" y="4795998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か</a:t>
            </a:r>
          </a:p>
        </p:txBody>
      </p:sp>
    </p:spTree>
    <p:extLst>
      <p:ext uri="{BB962C8B-B14F-4D97-AF65-F5344CB8AC3E}">
        <p14:creationId xmlns:p14="http://schemas.microsoft.com/office/powerpoint/2010/main" val="21111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01840" y="1408967"/>
            <a:ext cx="5195862" cy="4530274"/>
            <a:chOff x="918163" y="1233121"/>
            <a:chExt cx="5195862" cy="4530274"/>
          </a:xfrm>
        </p:grpSpPr>
        <p:grpSp>
          <p:nvGrpSpPr>
            <p:cNvPr id="4" name="Group 3"/>
            <p:cNvGrpSpPr/>
            <p:nvPr/>
          </p:nvGrpSpPr>
          <p:grpSpPr>
            <a:xfrm>
              <a:off x="967154" y="1468287"/>
              <a:ext cx="5146871" cy="4295108"/>
              <a:chOff x="967154" y="1468287"/>
              <a:chExt cx="5146871" cy="4295108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967154" y="1468287"/>
                <a:ext cx="5146871" cy="3336749"/>
                <a:chOff x="1345223" y="1151764"/>
                <a:chExt cx="5146871" cy="3336749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345223" y="3068487"/>
                  <a:ext cx="14157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6"/>
                      </a:solidFill>
                      <a:latin typeface="SimSun" panose="02010600030101010101" pitchFamily="2" charset="-122"/>
                      <a:ea typeface="Calibri" panose="020F0502020204030204" pitchFamily="34" charset="0"/>
                      <a:cs typeface="MS Gothic" panose="020B0609070205080204" pitchFamily="49" charset="-128"/>
                    </a:rPr>
                    <a:t>立</a:t>
                  </a:r>
                  <a:r>
                    <a:rPr lang="en-GB" sz="2400" dirty="0" err="1"/>
                    <a:t>ちます</a:t>
                  </a:r>
                  <a:endParaRPr lang="en-GB" sz="2400" dirty="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4306880" y="3068390"/>
                  <a:ext cx="218521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2400" dirty="0" smtClean="0">
                      <a:latin typeface="SimSun" panose="02010600030101010101" pitchFamily="2" charset="-122"/>
                      <a:ea typeface="Calibri" panose="020F0502020204030204" pitchFamily="34" charset="0"/>
                      <a:cs typeface="MS Gothic" panose="020B0609070205080204" pitchFamily="49" charset="-128"/>
                    </a:rPr>
                    <a:t>To stand (up)</a:t>
                  </a:r>
                  <a:endParaRPr lang="en-GB" sz="2400" dirty="0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1374949" y="2787079"/>
                  <a:ext cx="41549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dirty="0"/>
                    <a:t>た</a:t>
                  </a: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1345223" y="1151765"/>
                  <a:ext cx="14157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 err="1" smtClean="0">
                      <a:solidFill>
                        <a:schemeClr val="accent6"/>
                      </a:solidFill>
                      <a:latin typeface="SimSun" panose="02010600030101010101" pitchFamily="2" charset="-122"/>
                      <a:ea typeface="Calibri" panose="020F0502020204030204" pitchFamily="34" charset="0"/>
                      <a:cs typeface="MS Gothic" panose="020B0609070205080204" pitchFamily="49" charset="-128"/>
                    </a:rPr>
                    <a:t>数え</a:t>
                  </a:r>
                  <a:r>
                    <a:rPr lang="en-GB" sz="2400" dirty="0" err="1" smtClean="0"/>
                    <a:t>ます</a:t>
                  </a:r>
                  <a:endParaRPr lang="en-GB" sz="2400" dirty="0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1345223" y="2110126"/>
                  <a:ext cx="14157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 err="1" smtClean="0">
                      <a:solidFill>
                        <a:schemeClr val="accent6"/>
                      </a:solidFill>
                      <a:latin typeface="SimSun" panose="02010600030101010101" pitchFamily="2" charset="-122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教え</a:t>
                  </a:r>
                  <a:r>
                    <a:rPr lang="en-GB" sz="2400" dirty="0" err="1" smtClean="0"/>
                    <a:t>ます</a:t>
                  </a:r>
                  <a:endParaRPr lang="en-GB" sz="2400" dirty="0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1345223" y="4026848"/>
                  <a:ext cx="14157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accent6"/>
                      </a:solidFill>
                      <a:latin typeface="SimSun" panose="02010600030101010101" pitchFamily="2" charset="-122"/>
                      <a:ea typeface="Calibri" panose="020F0502020204030204" pitchFamily="34" charset="0"/>
                      <a:cs typeface="MS Gothic" panose="020B0609070205080204" pitchFamily="49" charset="-128"/>
                    </a:rPr>
                    <a:t>言</a:t>
                  </a:r>
                  <a:r>
                    <a:rPr lang="ja-JP" altLang="en-US" sz="2400" dirty="0">
                      <a:latin typeface="SimSun" panose="02010600030101010101" pitchFamily="2" charset="-122"/>
                      <a:ea typeface="Calibri" panose="020F0502020204030204" pitchFamily="34" charset="0"/>
                      <a:cs typeface="MS Gothic" panose="020B0609070205080204" pitchFamily="49" charset="-128"/>
                    </a:rPr>
                    <a:t>い</a:t>
                  </a:r>
                  <a:r>
                    <a:rPr lang="en-GB" sz="2400" dirty="0" err="1" smtClean="0"/>
                    <a:t>ます</a:t>
                  </a:r>
                  <a:endParaRPr lang="en-GB" sz="2400" dirty="0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4306880" y="1151764"/>
                  <a:ext cx="14157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2400" dirty="0" smtClean="0">
                      <a:latin typeface="SimSun" panose="02010600030101010101" pitchFamily="2" charset="-122"/>
                      <a:ea typeface="Calibri" panose="020F0502020204030204" pitchFamily="34" charset="0"/>
                      <a:cs typeface="MS Gothic" panose="020B0609070205080204" pitchFamily="49" charset="-128"/>
                    </a:rPr>
                    <a:t>To coun</a:t>
                  </a:r>
                  <a:r>
                    <a:rPr lang="en-GB" sz="2400" dirty="0">
                      <a:latin typeface="SimSun" panose="02010600030101010101" pitchFamily="2" charset="-122"/>
                      <a:ea typeface="Calibri" panose="020F0502020204030204" pitchFamily="34" charset="0"/>
                      <a:cs typeface="MS Gothic" panose="020B0609070205080204" pitchFamily="49" charset="-128"/>
                    </a:rPr>
                    <a:t>t</a:t>
                  </a:r>
                  <a:endParaRPr lang="en-GB" sz="2400" dirty="0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306880" y="2017766"/>
                  <a:ext cx="14157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2400" dirty="0" smtClean="0">
                      <a:latin typeface="SimSun" panose="02010600030101010101" pitchFamily="2" charset="-122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To teach</a:t>
                  </a:r>
                  <a:endParaRPr lang="en-GB" sz="2400" dirty="0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4306880" y="4026847"/>
                  <a:ext cx="110799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2400" dirty="0" smtClean="0">
                      <a:latin typeface="SimSun" panose="02010600030101010101" pitchFamily="2" charset="-122"/>
                      <a:ea typeface="Calibri" panose="020F0502020204030204" pitchFamily="34" charset="0"/>
                      <a:cs typeface="MS Gothic" panose="020B0609070205080204" pitchFamily="49" charset="-128"/>
                    </a:rPr>
                    <a:t>To say</a:t>
                  </a:r>
                  <a:endParaRPr lang="en-GB" sz="2400" dirty="0"/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996880" y="5301730"/>
                <a:ext cx="23391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err="1" smtClean="0">
                    <a:solidFill>
                      <a:schemeClr val="accent6"/>
                    </a:solidFill>
                    <a:latin typeface="SimSun" panose="02010600030101010101" pitchFamily="2" charset="-122"/>
                    <a:ea typeface="Calibri" panose="020F0502020204030204" pitchFamily="34" charset="0"/>
                    <a:cs typeface="MS Gothic" panose="020B0609070205080204" pitchFamily="49" charset="-128"/>
                  </a:rPr>
                  <a:t>立</a:t>
                </a:r>
                <a:r>
                  <a:rPr lang="en-US" sz="2400" dirty="0" err="1" smtClean="0">
                    <a:latin typeface="SimSun" panose="02010600030101010101" pitchFamily="2" charset="-122"/>
                    <a:ea typeface="Calibri" panose="020F0502020204030204" pitchFamily="34" charset="0"/>
                    <a:cs typeface="MS Gothic" panose="020B0609070205080204" pitchFamily="49" charset="-128"/>
                  </a:rPr>
                  <a:t>ち</a:t>
                </a:r>
                <a:r>
                  <a:rPr lang="en-US" sz="2400" dirty="0" err="1" smtClean="0">
                    <a:solidFill>
                      <a:schemeClr val="accent6"/>
                    </a:solidFill>
                    <a:latin typeface="SimSun" panose="02010600030101010101" pitchFamily="2" charset="-122"/>
                    <a:ea typeface="Calibri" panose="020F0502020204030204" pitchFamily="34" charset="0"/>
                    <a:cs typeface="MS Gothic" panose="020B0609070205080204" pitchFamily="49" charset="-128"/>
                  </a:rPr>
                  <a:t>上が</a:t>
                </a:r>
                <a:r>
                  <a:rPr lang="ja-JP" altLang="en-US" sz="2400" dirty="0">
                    <a:latin typeface="SimSun" panose="02010600030101010101" pitchFamily="2" charset="-122"/>
                    <a:ea typeface="Calibri" panose="020F0502020204030204" pitchFamily="34" charset="0"/>
                    <a:cs typeface="MS Gothic" panose="020B0609070205080204" pitchFamily="49" charset="-128"/>
                  </a:rPr>
                  <a:t>り</a:t>
                </a:r>
                <a:r>
                  <a:rPr lang="en-GB" sz="2400" dirty="0" err="1" smtClean="0"/>
                  <a:t>ます</a:t>
                </a:r>
                <a:endParaRPr lang="en-GB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928811" y="5301539"/>
                <a:ext cx="187743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 smtClean="0">
                    <a:latin typeface="SimSun" panose="02010600030101010101" pitchFamily="2" charset="-122"/>
                    <a:ea typeface="Calibri" panose="020F0502020204030204" pitchFamily="34" charset="0"/>
                    <a:cs typeface="MS Gothic" panose="020B0609070205080204" pitchFamily="49" charset="-128"/>
                  </a:rPr>
                  <a:t>To stand up</a:t>
                </a:r>
                <a:endParaRPr lang="en-GB" sz="2400" dirty="0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1007932" y="4128083"/>
              <a:ext cx="3898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600" dirty="0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い</a:t>
              </a:r>
              <a:endParaRPr lang="en-GB" sz="16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07932" y="5020324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/>
                <a:t>た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918163" y="1233121"/>
              <a:ext cx="595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/>
                <a:t>かぞ</a:t>
              </a:r>
              <a:endParaRPr lang="en-GB" sz="16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918163" y="2165043"/>
              <a:ext cx="595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/>
                <a:t>おし</a:t>
              </a:r>
              <a:endParaRPr lang="en-GB" sz="16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75040" y="5035713"/>
              <a:ext cx="3898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あ</a:t>
              </a:r>
              <a:endParaRPr lang="en-GB" sz="1600" dirty="0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5143500" y="1641606"/>
            <a:ext cx="2162908" cy="461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5143500" y="2602302"/>
            <a:ext cx="2162908" cy="461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5143500" y="3560759"/>
            <a:ext cx="2162908" cy="461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5143500" y="4514214"/>
            <a:ext cx="2162908" cy="461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5143500" y="5477385"/>
            <a:ext cx="2162908" cy="461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05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92948" y="1329836"/>
            <a:ext cx="7042521" cy="4530274"/>
            <a:chOff x="918163" y="1233121"/>
            <a:chExt cx="7042521" cy="4530274"/>
          </a:xfrm>
        </p:grpSpPr>
        <p:grpSp>
          <p:nvGrpSpPr>
            <p:cNvPr id="4" name="Group 3"/>
            <p:cNvGrpSpPr/>
            <p:nvPr/>
          </p:nvGrpSpPr>
          <p:grpSpPr>
            <a:xfrm>
              <a:off x="967154" y="1468287"/>
              <a:ext cx="6993530" cy="4295108"/>
              <a:chOff x="967154" y="1468287"/>
              <a:chExt cx="6993530" cy="4295108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967154" y="1468287"/>
                <a:ext cx="6993530" cy="3336749"/>
                <a:chOff x="1345223" y="1151764"/>
                <a:chExt cx="6993530" cy="3336749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345223" y="3068487"/>
                  <a:ext cx="14157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 smtClean="0">
                      <a:solidFill>
                        <a:schemeClr val="accent2"/>
                      </a:solidFill>
                      <a:latin typeface="SimSun" panose="02010600030101010101" pitchFamily="2" charset="-122"/>
                      <a:ea typeface="Calibri" panose="020F0502020204030204" pitchFamily="34" charset="0"/>
                      <a:cs typeface="MS Gothic" panose="020B0609070205080204" pitchFamily="49" charset="-128"/>
                    </a:rPr>
                    <a:t>知</a:t>
                  </a:r>
                  <a:r>
                    <a:rPr lang="ja-JP" altLang="en-US" sz="2400" dirty="0">
                      <a:latin typeface="SimSun" panose="02010600030101010101" pitchFamily="2" charset="-122"/>
                      <a:ea typeface="Calibri" panose="020F0502020204030204" pitchFamily="34" charset="0"/>
                      <a:cs typeface="MS Gothic" panose="020B0609070205080204" pitchFamily="49" charset="-128"/>
                    </a:rPr>
                    <a:t>り</a:t>
                  </a:r>
                  <a:r>
                    <a:rPr lang="en-GB" sz="2400" dirty="0" err="1"/>
                    <a:t>ます</a:t>
                  </a:r>
                  <a:endParaRPr lang="en-GB" sz="2400" dirty="0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>
                  <a:off x="4306880" y="3068390"/>
                  <a:ext cx="126188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2400" dirty="0" smtClean="0">
                      <a:latin typeface="SimSun" panose="02010600030101010101" pitchFamily="2" charset="-122"/>
                      <a:ea typeface="Calibri" panose="020F0502020204030204" pitchFamily="34" charset="0"/>
                      <a:cs typeface="MS Gothic" panose="020B0609070205080204" pitchFamily="49" charset="-128"/>
                    </a:rPr>
                    <a:t>To know</a:t>
                  </a:r>
                  <a:endParaRPr lang="en-GB" sz="2400" dirty="0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1386001" y="2822248"/>
                  <a:ext cx="38985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1600" dirty="0"/>
                    <a:t>し</a:t>
                  </a:r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1345223" y="1151765"/>
                  <a:ext cx="172354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 err="1" smtClean="0">
                      <a:solidFill>
                        <a:schemeClr val="accent2"/>
                      </a:solidFill>
                      <a:latin typeface="SimSun" panose="02010600030101010101" pitchFamily="2" charset="-122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区別</a:t>
                  </a:r>
                  <a:r>
                    <a:rPr lang="ja-JP" altLang="en-US" sz="2400" dirty="0">
                      <a:latin typeface="SimSun" panose="02010600030101010101" pitchFamily="2" charset="-122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し</a:t>
                  </a:r>
                  <a:r>
                    <a:rPr lang="en-GB" sz="2400" dirty="0" err="1" smtClean="0"/>
                    <a:t>ます</a:t>
                  </a:r>
                  <a:endParaRPr lang="en-GB" sz="2400" dirty="0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1345223" y="2110126"/>
                  <a:ext cx="1723549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 err="1" smtClean="0">
                      <a:solidFill>
                        <a:schemeClr val="accent2"/>
                      </a:solidFill>
                      <a:latin typeface="SimSun" panose="02010600030101010101" pitchFamily="2" charset="-122"/>
                      <a:ea typeface="Calibri" panose="020F0502020204030204" pitchFamily="34" charset="0"/>
                      <a:cs typeface="MS Gothic" panose="020B0609070205080204" pitchFamily="49" charset="-128"/>
                    </a:rPr>
                    <a:t>変</a:t>
                  </a:r>
                  <a:r>
                    <a:rPr lang="en-US" sz="2400" dirty="0" err="1">
                      <a:latin typeface="SimSun" panose="02010600030101010101" pitchFamily="2" charset="-122"/>
                      <a:ea typeface="Calibri" panose="020F0502020204030204" pitchFamily="34" charset="0"/>
                      <a:cs typeface="MS Gothic" panose="020B0609070205080204" pitchFamily="49" charset="-128"/>
                    </a:rPr>
                    <a:t>わ</a:t>
                  </a:r>
                  <a:r>
                    <a:rPr lang="ja-JP" altLang="en-US" sz="2400" dirty="0" smtClean="0">
                      <a:latin typeface="SimSun" panose="02010600030101010101" pitchFamily="2" charset="-122"/>
                      <a:ea typeface="Calibri" panose="020F0502020204030204" pitchFamily="34" charset="0"/>
                      <a:cs typeface="MS Gothic" panose="020B0609070205080204" pitchFamily="49" charset="-128"/>
                    </a:rPr>
                    <a:t>り</a:t>
                  </a:r>
                  <a:r>
                    <a:rPr lang="en-GB" sz="2400" dirty="0" err="1" smtClean="0"/>
                    <a:t>ます</a:t>
                  </a:r>
                  <a:endParaRPr lang="en-GB" sz="2400" dirty="0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>
                  <a:off x="1345223" y="4026848"/>
                  <a:ext cx="141577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400" dirty="0">
                      <a:solidFill>
                        <a:schemeClr val="accent2"/>
                      </a:solidFill>
                      <a:latin typeface="SimSun" panose="02010600030101010101" pitchFamily="2" charset="-122"/>
                      <a:ea typeface="Calibri" panose="020F0502020204030204" pitchFamily="34" charset="0"/>
                      <a:cs typeface="MS Gothic" panose="020B0609070205080204" pitchFamily="49" charset="-128"/>
                    </a:rPr>
                    <a:t>違</a:t>
                  </a:r>
                  <a:r>
                    <a:rPr lang="ja-JP" altLang="en-US" sz="2400" dirty="0" smtClean="0">
                      <a:latin typeface="SimSun" panose="02010600030101010101" pitchFamily="2" charset="-122"/>
                      <a:ea typeface="Calibri" panose="020F0502020204030204" pitchFamily="34" charset="0"/>
                      <a:cs typeface="MS Gothic" panose="020B0609070205080204" pitchFamily="49" charset="-128"/>
                    </a:rPr>
                    <a:t>い</a:t>
                  </a:r>
                  <a:r>
                    <a:rPr lang="en-GB" sz="2400" dirty="0" err="1" smtClean="0"/>
                    <a:t>ます</a:t>
                  </a:r>
                  <a:endParaRPr lang="en-GB" sz="2400" dirty="0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4306880" y="1151764"/>
                  <a:ext cx="403187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2400" dirty="0" smtClean="0">
                      <a:latin typeface="SimSun" panose="02010600030101010101" pitchFamily="2" charset="-122"/>
                      <a:ea typeface="Calibri" panose="020F0502020204030204" pitchFamily="34" charset="0"/>
                      <a:cs typeface="MS Gothic" panose="020B0609070205080204" pitchFamily="49" charset="-128"/>
                    </a:rPr>
                    <a:t>To separate/differentiate</a:t>
                  </a:r>
                  <a:endParaRPr lang="en-GB" sz="2400" dirty="0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4306880" y="2017766"/>
                  <a:ext cx="156966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2400" dirty="0" smtClean="0">
                      <a:latin typeface="SimSun" panose="02010600030101010101" pitchFamily="2" charset="-122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To change</a:t>
                  </a:r>
                  <a:endParaRPr lang="en-GB" sz="2400" dirty="0"/>
                </a:p>
              </p:txBody>
            </p:sp>
            <p:sp>
              <p:nvSpPr>
                <p:cNvPr id="23" name="Rectangle 22"/>
                <p:cNvSpPr/>
                <p:nvPr/>
              </p:nvSpPr>
              <p:spPr>
                <a:xfrm>
                  <a:off x="4306880" y="4026847"/>
                  <a:ext cx="187743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2400" dirty="0" smtClean="0">
                      <a:latin typeface="SimSun" panose="02010600030101010101" pitchFamily="2" charset="-122"/>
                      <a:ea typeface="Calibri" panose="020F0502020204030204" pitchFamily="34" charset="0"/>
                      <a:cs typeface="MS Gothic" panose="020B0609070205080204" pitchFamily="49" charset="-128"/>
                    </a:rPr>
                    <a:t>To be wrong</a:t>
                  </a:r>
                  <a:endParaRPr lang="en-GB" sz="2400" dirty="0"/>
                </a:p>
              </p:txBody>
            </p:sp>
          </p:grpSp>
          <p:sp>
            <p:nvSpPr>
              <p:cNvPr id="12" name="Rectangle 11"/>
              <p:cNvSpPr/>
              <p:nvPr/>
            </p:nvSpPr>
            <p:spPr>
              <a:xfrm>
                <a:off x="996880" y="5301730"/>
                <a:ext cx="1415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solidFill>
                      <a:schemeClr val="accent2"/>
                    </a:solidFill>
                    <a:latin typeface="SimSun" panose="02010600030101010101" pitchFamily="2" charset="-122"/>
                    <a:ea typeface="Calibri" panose="020F0502020204030204" pitchFamily="34" charset="0"/>
                    <a:cs typeface="MS Gothic" panose="020B0609070205080204" pitchFamily="49" charset="-128"/>
                  </a:rPr>
                  <a:t>書</a:t>
                </a:r>
                <a:r>
                  <a:rPr lang="en-GB" sz="2400" dirty="0" err="1" smtClean="0"/>
                  <a:t>きます</a:t>
                </a:r>
                <a:endParaRPr lang="en-GB" sz="2400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928811" y="5301539"/>
                <a:ext cx="14157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 smtClean="0">
                    <a:latin typeface="SimSun" panose="02010600030101010101" pitchFamily="2" charset="-122"/>
                    <a:ea typeface="Calibri" panose="020F0502020204030204" pitchFamily="34" charset="0"/>
                    <a:cs typeface="MS Gothic" panose="020B0609070205080204" pitchFamily="49" charset="-128"/>
                  </a:rPr>
                  <a:t>To write</a:t>
                </a:r>
                <a:endParaRPr lang="en-GB" sz="2400" dirty="0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922269" y="4123520"/>
              <a:ext cx="595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/>
                <a:t>ちが</a:t>
              </a:r>
              <a:endParaRPr lang="en-GB" sz="16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918163" y="1233121"/>
              <a:ext cx="8002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/>
                <a:t>くべつ</a:t>
              </a:r>
              <a:endParaRPr lang="en-GB" sz="1600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495321" y="2303513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か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45380" y="5178596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か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399433" y="1565001"/>
            <a:ext cx="3970844" cy="461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4399433" y="2523170"/>
            <a:ext cx="3970844" cy="461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ounded Rectangle 27"/>
          <p:cNvSpPr/>
          <p:nvPr/>
        </p:nvSpPr>
        <p:spPr>
          <a:xfrm>
            <a:off x="4404816" y="3481338"/>
            <a:ext cx="3970844" cy="461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ounded Rectangle 28"/>
          <p:cNvSpPr/>
          <p:nvPr/>
        </p:nvSpPr>
        <p:spPr>
          <a:xfrm>
            <a:off x="4399433" y="4434763"/>
            <a:ext cx="3970844" cy="461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29"/>
          <p:cNvSpPr/>
          <p:nvPr/>
        </p:nvSpPr>
        <p:spPr>
          <a:xfrm>
            <a:off x="4399433" y="5398254"/>
            <a:ext cx="3970844" cy="461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25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32" y="247383"/>
            <a:ext cx="523412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 smtClean="0"/>
              <a:t>「。。。」</a:t>
            </a:r>
            <a:r>
              <a:rPr lang="en-GB" sz="2800" b="1" dirty="0"/>
              <a:t>や「。。。」</a:t>
            </a:r>
            <a:r>
              <a:rPr lang="en-GB" sz="2800" b="1" dirty="0" err="1"/>
              <a:t>など</a:t>
            </a:r>
            <a:r>
              <a:rPr lang="en-GB" sz="2800" b="1" dirty="0"/>
              <a:t>〜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03078" y="3424527"/>
            <a:ext cx="6764993" cy="2141875"/>
            <a:chOff x="699694" y="2281527"/>
            <a:chExt cx="6764993" cy="2141875"/>
          </a:xfrm>
        </p:grpSpPr>
        <p:sp>
          <p:nvSpPr>
            <p:cNvPr id="3" name="Rectangle 2"/>
            <p:cNvSpPr/>
            <p:nvPr/>
          </p:nvSpPr>
          <p:spPr>
            <a:xfrm>
              <a:off x="699694" y="2602496"/>
              <a:ext cx="67649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1.	</a:t>
              </a:r>
              <a:r>
                <a:rPr lang="en-US" sz="3200" dirty="0" err="1" smtClean="0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象</a:t>
              </a:r>
              <a:r>
                <a:rPr lang="en-US" sz="3200" dirty="0" err="1" smtClean="0">
                  <a:solidFill>
                    <a:srgbClr val="7030A0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や</a:t>
              </a:r>
              <a:r>
                <a:rPr lang="en-US" sz="3200" dirty="0" err="1" smtClean="0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馬</a:t>
              </a:r>
              <a:r>
                <a:rPr lang="ja-JP" altLang="en-US" sz="3200" dirty="0">
                  <a:solidFill>
                    <a:srgbClr val="7030A0"/>
                  </a:solidFill>
                  <a:latin typeface="Arial" panose="020B0604020202020204" pitchFamily="34" charset="0"/>
                </a:rPr>
                <a:t>など</a:t>
              </a:r>
              <a:r>
                <a:rPr lang="en-US" sz="3200" dirty="0" err="1" smtClean="0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は</a:t>
              </a:r>
              <a:r>
                <a:rPr lang="en-US" sz="3200" dirty="0" err="1" smtClean="0">
                  <a:solidFill>
                    <a:schemeClr val="accent6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一頭</a:t>
              </a:r>
              <a:r>
                <a:rPr lang="en-US" sz="3200" dirty="0" err="1" smtClean="0">
                  <a:solidFill>
                    <a:srgbClr val="FF0000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と</a:t>
              </a:r>
              <a:r>
                <a:rPr lang="en-US" sz="3200" dirty="0" err="1" smtClean="0">
                  <a:solidFill>
                    <a:schemeClr val="accent2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数えます</a:t>
              </a:r>
              <a:r>
                <a:rPr lang="en-US" sz="3200" dirty="0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。</a:t>
              </a:r>
              <a:endParaRPr lang="en-GB" sz="3200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632495" y="2281527"/>
              <a:ext cx="4250042" cy="400110"/>
              <a:chOff x="1632495" y="2281527"/>
              <a:chExt cx="4250042" cy="40011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632495" y="2281527"/>
                <a:ext cx="14991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dirty="0" err="1"/>
                  <a:t>ぞう</a:t>
                </a:r>
                <a:r>
                  <a:rPr lang="en-GB" sz="2000" dirty="0"/>
                  <a:t> </a:t>
                </a:r>
                <a:r>
                  <a:rPr lang="en-GB" sz="2000" dirty="0" smtClean="0"/>
                  <a:t>    </a:t>
                </a:r>
                <a:r>
                  <a:rPr lang="en-GB" sz="2000" dirty="0" err="1" smtClean="0"/>
                  <a:t>うま</a:t>
                </a:r>
                <a:endParaRPr lang="en-GB" sz="2000" dirty="0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3990449" y="2281527"/>
                <a:ext cx="115929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dirty="0" err="1"/>
                  <a:t>い</a:t>
                </a:r>
                <a:r>
                  <a:rPr lang="en-GB" sz="1600" dirty="0" err="1"/>
                  <a:t>つ</a:t>
                </a:r>
                <a:r>
                  <a:rPr lang="en-GB" sz="2000" dirty="0" err="1"/>
                  <a:t>とう</a:t>
                </a:r>
                <a:endParaRPr lang="en-GB" sz="2000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5184910" y="2281527"/>
                <a:ext cx="69762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000" dirty="0" err="1"/>
                  <a:t>かぞ</a:t>
                </a:r>
                <a:endParaRPr lang="en-GB" sz="2000" dirty="0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699694" y="3838627"/>
              <a:ext cx="603242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smtClean="0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2.	</a:t>
              </a:r>
              <a:r>
                <a:rPr lang="en-US" sz="3200" dirty="0" err="1" smtClean="0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象</a:t>
              </a:r>
              <a:r>
                <a:rPr lang="en-US" sz="3200" dirty="0" err="1" smtClean="0">
                  <a:solidFill>
                    <a:srgbClr val="7030A0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と</a:t>
              </a:r>
              <a:r>
                <a:rPr lang="en-US" sz="3200" dirty="0" err="1" smtClean="0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馬は</a:t>
              </a:r>
              <a:r>
                <a:rPr lang="en-US" sz="3200" dirty="0" err="1" smtClean="0">
                  <a:solidFill>
                    <a:schemeClr val="accent6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一頭</a:t>
              </a:r>
              <a:r>
                <a:rPr lang="en-US" sz="3200" dirty="0" err="1" smtClean="0">
                  <a:solidFill>
                    <a:srgbClr val="FF0000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と</a:t>
              </a:r>
              <a:r>
                <a:rPr lang="en-US" sz="3200" dirty="0" err="1" smtClean="0">
                  <a:solidFill>
                    <a:schemeClr val="accent2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数えます</a:t>
              </a:r>
              <a:r>
                <a:rPr lang="en-US" sz="3200" dirty="0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。</a:t>
              </a:r>
              <a:endParaRPr lang="en-GB" sz="3200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-123092" y="1558956"/>
            <a:ext cx="96187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spcAft>
                <a:spcPts val="800"/>
              </a:spcAft>
            </a:pPr>
            <a:r>
              <a:rPr lang="en-US" sz="3200" dirty="0" smtClean="0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‘</a:t>
            </a:r>
            <a:r>
              <a:rPr lang="en-US" sz="3200" dirty="0" err="1" smtClean="0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犬は</a:t>
            </a:r>
            <a:r>
              <a:rPr lang="en-US" sz="3200" dirty="0" err="1" smtClean="0">
                <a:solidFill>
                  <a:schemeClr val="accent6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一匹</a:t>
            </a:r>
            <a:r>
              <a:rPr lang="en-US" sz="3200" dirty="0" err="1" smtClean="0">
                <a:solidFill>
                  <a:srgbClr val="7030A0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ですが</a:t>
            </a:r>
            <a:r>
              <a:rPr lang="en-US" sz="3200" dirty="0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 、</a:t>
            </a:r>
            <a:r>
              <a:rPr lang="en-US" sz="3200" dirty="0" smtClean="0">
                <a:solidFill>
                  <a:srgbClr val="7030A0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 </a:t>
            </a:r>
            <a:r>
              <a:rPr lang="en-US" sz="3200" dirty="0" err="1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象</a:t>
            </a:r>
            <a:r>
              <a:rPr lang="en-US" sz="3200" dirty="0" err="1">
                <a:solidFill>
                  <a:srgbClr val="7030A0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や</a:t>
            </a:r>
            <a:r>
              <a:rPr lang="en-US" sz="3200" dirty="0" err="1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馬は</a:t>
            </a:r>
            <a:r>
              <a:rPr lang="en-US" sz="3200" dirty="0" err="1">
                <a:solidFill>
                  <a:schemeClr val="accent6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一頭</a:t>
            </a:r>
            <a:r>
              <a:rPr lang="en-US" sz="3200" dirty="0" err="1">
                <a:solidFill>
                  <a:srgbClr val="FF0000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と</a:t>
            </a:r>
            <a:r>
              <a:rPr lang="en-US" sz="3200" dirty="0" err="1">
                <a:solidFill>
                  <a:schemeClr val="accent2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数えます</a:t>
            </a:r>
            <a:r>
              <a:rPr lang="en-US" sz="3200" dirty="0" smtClean="0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。’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91913" y="1605803"/>
            <a:ext cx="6245939" cy="347346"/>
            <a:chOff x="1593424" y="1651587"/>
            <a:chExt cx="5728119" cy="347346"/>
          </a:xfrm>
        </p:grpSpPr>
        <p:sp>
          <p:nvSpPr>
            <p:cNvPr id="12" name="Rectangle 11"/>
            <p:cNvSpPr/>
            <p:nvPr/>
          </p:nvSpPr>
          <p:spPr>
            <a:xfrm>
              <a:off x="1593424" y="1660379"/>
              <a:ext cx="95410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 smtClean="0"/>
                <a:t>い</a:t>
              </a:r>
              <a:r>
                <a:rPr lang="en-GB" sz="1200" dirty="0" err="1"/>
                <a:t>つ</a:t>
              </a:r>
              <a:r>
                <a:rPr lang="en-GB" sz="1600" dirty="0" err="1" smtClean="0"/>
                <a:t>ぴき</a:t>
              </a:r>
              <a:endParaRPr lang="en-GB" sz="16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87809" y="1660379"/>
              <a:ext cx="15632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smtClean="0"/>
                <a:t>   </a:t>
              </a:r>
              <a:r>
                <a:rPr lang="en-GB" sz="1600" dirty="0" err="1" smtClean="0"/>
                <a:t>ぞう</a:t>
              </a:r>
              <a:r>
                <a:rPr lang="en-GB" sz="1600" dirty="0" smtClean="0"/>
                <a:t>         </a:t>
              </a:r>
              <a:r>
                <a:rPr lang="en-GB" sz="1600" dirty="0" err="1" smtClean="0"/>
                <a:t>うま</a:t>
              </a:r>
              <a:endParaRPr lang="en-GB" sz="16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661729" y="1651587"/>
              <a:ext cx="95410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/>
                <a:t>い</a:t>
              </a:r>
              <a:r>
                <a:rPr lang="en-GB" sz="1200" dirty="0" err="1"/>
                <a:t>つ</a:t>
              </a:r>
              <a:r>
                <a:rPr lang="en-GB" sz="1600" dirty="0" err="1"/>
                <a:t>とう</a:t>
              </a:r>
              <a:endParaRPr lang="en-GB" sz="16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26508" y="1660379"/>
              <a:ext cx="595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/>
                <a:t>かぞ</a:t>
              </a:r>
              <a:endParaRPr lang="en-GB" sz="1600" dirty="0"/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flipV="1">
            <a:off x="4164594" y="2507810"/>
            <a:ext cx="990133" cy="114979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06994" y="2507810"/>
            <a:ext cx="7985156" cy="3449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22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32" y="247383"/>
            <a:ext cx="700704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/>
              <a:t>〜</a:t>
            </a:r>
            <a:r>
              <a:rPr lang="en-GB" sz="2800" b="1" dirty="0" err="1"/>
              <a:t>ですが</a:t>
            </a:r>
            <a:r>
              <a:rPr lang="en-GB" sz="2800" b="1" dirty="0"/>
              <a:t>、「。。。」や「。。。」</a:t>
            </a:r>
            <a:r>
              <a:rPr lang="en-GB" sz="2800" b="1" dirty="0" err="1"/>
              <a:t>など</a:t>
            </a:r>
            <a:r>
              <a:rPr lang="en-GB" sz="2800" b="1" dirty="0"/>
              <a:t>〜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65061" y="1723292"/>
            <a:ext cx="8822699" cy="3453086"/>
            <a:chOff x="665061" y="1723292"/>
            <a:chExt cx="8822699" cy="3453086"/>
          </a:xfrm>
        </p:grpSpPr>
        <p:grpSp>
          <p:nvGrpSpPr>
            <p:cNvPr id="4" name="Group 3"/>
            <p:cNvGrpSpPr/>
            <p:nvPr/>
          </p:nvGrpSpPr>
          <p:grpSpPr>
            <a:xfrm>
              <a:off x="665061" y="2063465"/>
              <a:ext cx="8822699" cy="3112913"/>
              <a:chOff x="773702" y="1474990"/>
              <a:chExt cx="8822699" cy="3112913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773702" y="1474990"/>
                <a:ext cx="60676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altLang="ja-JP" sz="2400" dirty="0" smtClean="0">
                    <a:latin typeface="Arial" panose="020B0604020202020204" pitchFamily="34" charset="0"/>
                  </a:rPr>
                  <a:t>1.	</a:t>
                </a:r>
                <a:r>
                  <a:rPr lang="ja-JP" altLang="en-US" sz="2400" dirty="0" smtClean="0">
                    <a:latin typeface="Arial" panose="020B0604020202020204" pitchFamily="34" charset="0"/>
                  </a:rPr>
                  <a:t>か</a:t>
                </a:r>
                <a:r>
                  <a:rPr lang="ja-JP" altLang="en-US" sz="2400" dirty="0">
                    <a:latin typeface="Arial" panose="020B0604020202020204" pitchFamily="34" charset="0"/>
                  </a:rPr>
                  <a:t>ばんの中</a:t>
                </a:r>
                <a:r>
                  <a:rPr lang="ja-JP" altLang="en-US" sz="2400" dirty="0" smtClean="0">
                    <a:latin typeface="Arial" panose="020B0604020202020204" pitchFamily="34" charset="0"/>
                  </a:rPr>
                  <a:t>に</a:t>
                </a:r>
                <a:r>
                  <a:rPr lang="ja-JP" altLang="en-US" sz="2400" dirty="0">
                    <a:latin typeface="Arial" panose="020B0604020202020204" pitchFamily="34" charset="0"/>
                  </a:rPr>
                  <a:t>は</a:t>
                </a:r>
                <a:r>
                  <a:rPr lang="ja-JP" altLang="en-US" sz="2400" dirty="0" smtClean="0">
                    <a:latin typeface="Arial" panose="020B0604020202020204" pitchFamily="34" charset="0"/>
                  </a:rPr>
                  <a:t>財布</a:t>
                </a:r>
                <a:r>
                  <a:rPr lang="en-US" sz="2400" dirty="0">
                    <a:solidFill>
                      <a:srgbClr val="FF0000"/>
                    </a:solidFill>
                    <a:latin typeface="SimSun" panose="02010600030101010101" pitchFamily="2" charset="-122"/>
                    <a:ea typeface="Calibri" panose="020F0502020204030204" pitchFamily="34" charset="0"/>
                    <a:cs typeface="MS Gothic" panose="020B0609070205080204" pitchFamily="49" charset="-128"/>
                  </a:rPr>
                  <a:t>と</a:t>
                </a:r>
                <a:r>
                  <a:rPr lang="ja-JP" altLang="en-US" sz="2400" dirty="0" smtClean="0">
                    <a:latin typeface="Arial" panose="020B0604020202020204" pitchFamily="34" charset="0"/>
                  </a:rPr>
                  <a:t>鍵が</a:t>
                </a:r>
                <a:r>
                  <a:rPr lang="ja-JP" altLang="en-US" sz="2400" dirty="0">
                    <a:latin typeface="Arial" panose="020B0604020202020204" pitchFamily="34" charset="0"/>
                  </a:rPr>
                  <a:t>あります。</a:t>
                </a:r>
                <a:endParaRPr lang="en-GB" sz="2400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73702" y="4126238"/>
                <a:ext cx="64620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altLang="ja-JP" sz="2400" dirty="0" smtClean="0">
                    <a:latin typeface="Arial" panose="020B0604020202020204" pitchFamily="34" charset="0"/>
                  </a:rPr>
                  <a:t>3.	</a:t>
                </a:r>
                <a:r>
                  <a:rPr lang="ja-JP" altLang="en-US" sz="2400" dirty="0" smtClean="0">
                    <a:latin typeface="Arial" panose="020B0604020202020204" pitchFamily="34" charset="0"/>
                  </a:rPr>
                  <a:t>兄</a:t>
                </a:r>
                <a:r>
                  <a:rPr lang="ja-JP" altLang="en-US" sz="2400" dirty="0">
                    <a:latin typeface="Arial" panose="020B0604020202020204" pitchFamily="34" charset="0"/>
                  </a:rPr>
                  <a:t>の部屋にはラジ</a:t>
                </a:r>
                <a:r>
                  <a:rPr lang="ja-JP" altLang="en-US" sz="2400" dirty="0" smtClean="0">
                    <a:latin typeface="Arial" panose="020B0604020202020204" pitchFamily="34" charset="0"/>
                  </a:rPr>
                  <a:t>オ</a:t>
                </a:r>
                <a:r>
                  <a:rPr lang="en-US" sz="2400" dirty="0">
                    <a:solidFill>
                      <a:srgbClr val="FF0000"/>
                    </a:solidFill>
                    <a:latin typeface="SimSun" panose="02010600030101010101" pitchFamily="2" charset="-122"/>
                    <a:ea typeface="Calibri" panose="020F0502020204030204" pitchFamily="34" charset="0"/>
                    <a:cs typeface="MS Gothic" panose="020B0609070205080204" pitchFamily="49" charset="-128"/>
                  </a:rPr>
                  <a:t>と</a:t>
                </a:r>
                <a:r>
                  <a:rPr lang="ja-JP" altLang="en-US" sz="2400" dirty="0" smtClean="0">
                    <a:latin typeface="Arial" panose="020B0604020202020204" pitchFamily="34" charset="0"/>
                  </a:rPr>
                  <a:t>テ</a:t>
                </a:r>
                <a:r>
                  <a:rPr lang="ja-JP" altLang="en-US" sz="2400" dirty="0">
                    <a:latin typeface="Arial" panose="020B0604020202020204" pitchFamily="34" charset="0"/>
                  </a:rPr>
                  <a:t>レ</a:t>
                </a:r>
                <a:r>
                  <a:rPr lang="ja-JP" altLang="en-US" sz="2400" dirty="0" smtClean="0">
                    <a:latin typeface="Arial" panose="020B0604020202020204" pitchFamily="34" charset="0"/>
                  </a:rPr>
                  <a:t>ビが</a:t>
                </a:r>
                <a:r>
                  <a:rPr lang="ja-JP" altLang="en-US" sz="2400" dirty="0">
                    <a:latin typeface="Arial" panose="020B0604020202020204" pitchFamily="34" charset="0"/>
                  </a:rPr>
                  <a:t>あります。</a:t>
                </a:r>
                <a:endParaRPr lang="en-GB" sz="2400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773702" y="2800614"/>
                <a:ext cx="882269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 smtClean="0"/>
                  <a:t>2.	</a:t>
                </a:r>
                <a:r>
                  <a:rPr lang="en-GB" sz="2400" dirty="0" err="1" smtClean="0"/>
                  <a:t>お母さんはパソコン</a:t>
                </a:r>
                <a:r>
                  <a:rPr lang="en-US" sz="2400" dirty="0">
                    <a:solidFill>
                      <a:srgbClr val="FF0000"/>
                    </a:solidFill>
                    <a:latin typeface="SimSun" panose="02010600030101010101" pitchFamily="2" charset="-122"/>
                    <a:ea typeface="Calibri" panose="020F0502020204030204" pitchFamily="34" charset="0"/>
                    <a:cs typeface="MS Gothic" panose="020B0609070205080204" pitchFamily="49" charset="-128"/>
                  </a:rPr>
                  <a:t>と</a:t>
                </a:r>
                <a:r>
                  <a:rPr lang="en-GB" sz="2400" dirty="0" err="1" smtClean="0"/>
                  <a:t>けいたいを買</a:t>
                </a:r>
                <a:r>
                  <a:rPr lang="ja-JP" altLang="en-US" sz="2400" dirty="0" smtClean="0"/>
                  <a:t>っ</a:t>
                </a:r>
                <a:r>
                  <a:rPr lang="en-GB" sz="2400" dirty="0" err="1" smtClean="0"/>
                  <a:t>てあげま</a:t>
                </a:r>
                <a:r>
                  <a:rPr lang="ja-JP" altLang="en-US" sz="2400" dirty="0"/>
                  <a:t>した</a:t>
                </a:r>
                <a:r>
                  <a:rPr lang="en-GB" sz="2400" dirty="0" smtClean="0"/>
                  <a:t>。</a:t>
                </a:r>
                <a:endParaRPr lang="en-GB" sz="2400" dirty="0"/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3615276" y="1723292"/>
              <a:ext cx="8002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/>
                <a:t>さいふ</a:t>
              </a:r>
              <a:endParaRPr lang="en-GB" sz="16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567794" y="1724911"/>
              <a:ext cx="595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/>
                <a:t>かぎ</a:t>
              </a:r>
              <a:endParaRPr lang="en-GB" sz="16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230046" y="3161030"/>
              <a:ext cx="3898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/>
                <a:t>か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323056" y="4444005"/>
              <a:ext cx="595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/>
                <a:t>へや</a:t>
              </a:r>
              <a:endParaRPr lang="en-GB" sz="16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076410" y="5853485"/>
            <a:ext cx="341632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ja-JP" altLang="en-US" sz="2800" dirty="0">
                <a:latin typeface="Arial" panose="020B0604020202020204" pitchFamily="34" charset="0"/>
              </a:rPr>
              <a:t>せま</a:t>
            </a:r>
            <a:r>
              <a:rPr lang="ja-JP" altLang="en-US" sz="2800" dirty="0" smtClean="0">
                <a:latin typeface="Arial" panose="020B0604020202020204" pitchFamily="34" charset="0"/>
              </a:rPr>
              <a:t>い </a:t>
            </a:r>
            <a:r>
              <a:rPr lang="en-GB" altLang="ja-JP" sz="2800" dirty="0" smtClean="0">
                <a:latin typeface="Arial" panose="020B0604020202020204" pitchFamily="34" charset="0"/>
              </a:rPr>
              <a:t>/ </a:t>
            </a:r>
            <a:r>
              <a:rPr lang="en-GB" sz="2800" dirty="0" err="1" smtClean="0"/>
              <a:t>高い</a:t>
            </a:r>
            <a:r>
              <a:rPr lang="en-GB" sz="2800" dirty="0" smtClean="0"/>
              <a:t> /</a:t>
            </a:r>
            <a:r>
              <a:rPr lang="ja-JP" altLang="en-US" sz="2800" dirty="0">
                <a:latin typeface="Arial" panose="020B0604020202020204" pitchFamily="34" charset="0"/>
              </a:rPr>
              <a:t>小さい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93857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15655" y="1724911"/>
            <a:ext cx="8972328" cy="4258783"/>
            <a:chOff x="415655" y="1724911"/>
            <a:chExt cx="8972328" cy="4258783"/>
          </a:xfrm>
        </p:grpSpPr>
        <p:grpSp>
          <p:nvGrpSpPr>
            <p:cNvPr id="5" name="Group 4"/>
            <p:cNvGrpSpPr/>
            <p:nvPr/>
          </p:nvGrpSpPr>
          <p:grpSpPr>
            <a:xfrm>
              <a:off x="415655" y="2063465"/>
              <a:ext cx="8972328" cy="3920229"/>
              <a:chOff x="524296" y="1474990"/>
              <a:chExt cx="8972328" cy="3920229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524296" y="1474990"/>
                <a:ext cx="853951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altLang="ja-JP" sz="2400" dirty="0" smtClean="0">
                    <a:latin typeface="Arial" panose="020B0604020202020204" pitchFamily="34" charset="0"/>
                  </a:rPr>
                  <a:t>1.	</a:t>
                </a:r>
                <a:r>
                  <a:rPr lang="ja-JP" altLang="en-US" sz="2400" dirty="0" smtClean="0">
                    <a:latin typeface="Arial" panose="020B0604020202020204" pitchFamily="34" charset="0"/>
                  </a:rPr>
                  <a:t>小</a:t>
                </a:r>
                <a:r>
                  <a:rPr lang="ja-JP" altLang="en-US" sz="2400" dirty="0">
                    <a:latin typeface="Arial" panose="020B0604020202020204" pitchFamily="34" charset="0"/>
                  </a:rPr>
                  <a:t>さい</a:t>
                </a:r>
                <a:r>
                  <a:rPr lang="ja-JP" altLang="en-US" sz="2400" dirty="0">
                    <a:solidFill>
                      <a:srgbClr val="7030A0"/>
                    </a:solidFill>
                    <a:latin typeface="Arial" panose="020B0604020202020204" pitchFamily="34" charset="0"/>
                  </a:rPr>
                  <a:t>ですが</a:t>
                </a:r>
                <a:r>
                  <a:rPr lang="ja-JP" altLang="en-US" sz="2400" dirty="0">
                    <a:latin typeface="Arial" panose="020B0604020202020204" pitchFamily="34" charset="0"/>
                  </a:rPr>
                  <a:t>、かばんの中</a:t>
                </a:r>
                <a:r>
                  <a:rPr lang="ja-JP" altLang="en-US" sz="2400" dirty="0" smtClean="0">
                    <a:latin typeface="Arial" panose="020B0604020202020204" pitchFamily="34" charset="0"/>
                  </a:rPr>
                  <a:t>に</a:t>
                </a:r>
                <a:r>
                  <a:rPr lang="ja-JP" altLang="en-US" sz="2400" dirty="0">
                    <a:latin typeface="Arial" panose="020B0604020202020204" pitchFamily="34" charset="0"/>
                  </a:rPr>
                  <a:t>は</a:t>
                </a:r>
                <a:r>
                  <a:rPr lang="ja-JP" altLang="en-US" sz="2400" dirty="0" smtClean="0">
                    <a:latin typeface="Arial" panose="020B0604020202020204" pitchFamily="34" charset="0"/>
                  </a:rPr>
                  <a:t>財</a:t>
                </a:r>
                <a:r>
                  <a:rPr lang="ja-JP" altLang="en-US" sz="2400" dirty="0">
                    <a:latin typeface="Arial" panose="020B0604020202020204" pitchFamily="34" charset="0"/>
                  </a:rPr>
                  <a:t>布</a:t>
                </a:r>
                <a:r>
                  <a:rPr lang="ja-JP" altLang="en-US" sz="2400" dirty="0">
                    <a:solidFill>
                      <a:srgbClr val="7030A0"/>
                    </a:solidFill>
                    <a:latin typeface="Arial" panose="020B0604020202020204" pitchFamily="34" charset="0"/>
                  </a:rPr>
                  <a:t>や</a:t>
                </a:r>
                <a:r>
                  <a:rPr lang="ja-JP" altLang="en-US" sz="2400" dirty="0">
                    <a:latin typeface="Arial" panose="020B0604020202020204" pitchFamily="34" charset="0"/>
                  </a:rPr>
                  <a:t>鍵</a:t>
                </a:r>
                <a:r>
                  <a:rPr lang="ja-JP" altLang="en-US" sz="2400" dirty="0">
                    <a:solidFill>
                      <a:srgbClr val="7030A0"/>
                    </a:solidFill>
                    <a:latin typeface="Arial" panose="020B0604020202020204" pitchFamily="34" charset="0"/>
                  </a:rPr>
                  <a:t>など</a:t>
                </a:r>
                <a:r>
                  <a:rPr lang="ja-JP" altLang="en-US" sz="2400" dirty="0">
                    <a:latin typeface="Arial" panose="020B0604020202020204" pitchFamily="34" charset="0"/>
                  </a:rPr>
                  <a:t>があります。</a:t>
                </a:r>
                <a:endParaRPr lang="en-GB" sz="2400" dirty="0"/>
              </a:p>
            </p:txBody>
          </p:sp>
          <p:sp>
            <p:nvSpPr>
              <p:cNvPr id="3" name="Rectangle 2"/>
              <p:cNvSpPr/>
              <p:nvPr/>
            </p:nvSpPr>
            <p:spPr>
              <a:xfrm>
                <a:off x="524296" y="4933554"/>
                <a:ext cx="89723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altLang="ja-JP" sz="2400" dirty="0" smtClean="0">
                    <a:latin typeface="Arial" panose="020B0604020202020204" pitchFamily="34" charset="0"/>
                  </a:rPr>
                  <a:t>3.	</a:t>
                </a:r>
                <a:r>
                  <a:rPr lang="ja-JP" altLang="en-US" sz="2400" dirty="0" smtClean="0">
                    <a:latin typeface="Arial" panose="020B0604020202020204" pitchFamily="34" charset="0"/>
                  </a:rPr>
                  <a:t>せ</a:t>
                </a:r>
                <a:r>
                  <a:rPr lang="ja-JP" altLang="en-US" sz="2400" dirty="0">
                    <a:latin typeface="Arial" panose="020B0604020202020204" pitchFamily="34" charset="0"/>
                  </a:rPr>
                  <a:t>まい</a:t>
                </a:r>
                <a:r>
                  <a:rPr lang="ja-JP" altLang="en-US" sz="2400" dirty="0">
                    <a:solidFill>
                      <a:srgbClr val="7030A0"/>
                    </a:solidFill>
                    <a:latin typeface="Arial" panose="020B0604020202020204" pitchFamily="34" charset="0"/>
                  </a:rPr>
                  <a:t>ですが</a:t>
                </a:r>
                <a:r>
                  <a:rPr lang="ja-JP" altLang="en-US" sz="2400" dirty="0">
                    <a:latin typeface="Arial" panose="020B0604020202020204" pitchFamily="34" charset="0"/>
                  </a:rPr>
                  <a:t>、兄の部屋にはラジオ</a:t>
                </a:r>
                <a:r>
                  <a:rPr lang="ja-JP" altLang="en-US" sz="2400" dirty="0">
                    <a:solidFill>
                      <a:srgbClr val="7030A0"/>
                    </a:solidFill>
                    <a:latin typeface="Arial" panose="020B0604020202020204" pitchFamily="34" charset="0"/>
                  </a:rPr>
                  <a:t>や</a:t>
                </a:r>
                <a:r>
                  <a:rPr lang="ja-JP" altLang="en-US" sz="2400" dirty="0">
                    <a:latin typeface="Arial" panose="020B0604020202020204" pitchFamily="34" charset="0"/>
                  </a:rPr>
                  <a:t>テレビ</a:t>
                </a:r>
                <a:r>
                  <a:rPr lang="ja-JP" altLang="en-US" sz="2400" dirty="0">
                    <a:solidFill>
                      <a:srgbClr val="7030A0"/>
                    </a:solidFill>
                    <a:latin typeface="Arial" panose="020B0604020202020204" pitchFamily="34" charset="0"/>
                  </a:rPr>
                  <a:t>な</a:t>
                </a:r>
                <a:r>
                  <a:rPr lang="ja-JP" altLang="en-US" sz="2400" dirty="0" smtClean="0">
                    <a:solidFill>
                      <a:srgbClr val="7030A0"/>
                    </a:solidFill>
                    <a:latin typeface="Arial" panose="020B0604020202020204" pitchFamily="34" charset="0"/>
                  </a:rPr>
                  <a:t>ど</a:t>
                </a:r>
                <a:r>
                  <a:rPr lang="ja-JP" altLang="en-US" sz="2400" dirty="0" smtClean="0">
                    <a:latin typeface="Arial" panose="020B0604020202020204" pitchFamily="34" charset="0"/>
                  </a:rPr>
                  <a:t>が</a:t>
                </a:r>
                <a:r>
                  <a:rPr lang="ja-JP" altLang="en-US" sz="2400" dirty="0">
                    <a:latin typeface="Arial" panose="020B0604020202020204" pitchFamily="34" charset="0"/>
                  </a:rPr>
                  <a:t>あります。</a:t>
                </a:r>
                <a:endParaRPr lang="en-GB" sz="2400" dirty="0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524296" y="2786288"/>
                <a:ext cx="8822699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 smtClean="0"/>
                  <a:t>2.	</a:t>
                </a:r>
                <a:r>
                  <a:rPr lang="en-GB" sz="2400" dirty="0" err="1" smtClean="0"/>
                  <a:t>高い</a:t>
                </a:r>
                <a:r>
                  <a:rPr lang="en-GB" sz="2400" dirty="0" err="1" smtClean="0">
                    <a:solidFill>
                      <a:srgbClr val="7030A0"/>
                    </a:solidFill>
                  </a:rPr>
                  <a:t>ですが</a:t>
                </a:r>
                <a:r>
                  <a:rPr lang="en-GB" sz="2400" dirty="0" err="1"/>
                  <a:t>、</a:t>
                </a:r>
                <a:r>
                  <a:rPr lang="en-GB" sz="2400" dirty="0" err="1" smtClean="0"/>
                  <a:t>お母さんはパソコン</a:t>
                </a:r>
                <a:r>
                  <a:rPr lang="en-GB" sz="2400" dirty="0" err="1" smtClean="0">
                    <a:solidFill>
                      <a:srgbClr val="7030A0"/>
                    </a:solidFill>
                  </a:rPr>
                  <a:t>や</a:t>
                </a:r>
                <a:r>
                  <a:rPr lang="en-GB" sz="2400" dirty="0" err="1" smtClean="0"/>
                  <a:t>けいたい</a:t>
                </a:r>
                <a:r>
                  <a:rPr lang="en-GB" sz="2400" dirty="0" err="1" smtClean="0">
                    <a:solidFill>
                      <a:srgbClr val="7030A0"/>
                    </a:solidFill>
                  </a:rPr>
                  <a:t>など</a:t>
                </a:r>
                <a:r>
                  <a:rPr lang="en-GB" sz="2400" dirty="0" err="1" smtClean="0"/>
                  <a:t>を</a:t>
                </a:r>
                <a:endParaRPr lang="en-GB" sz="2400" dirty="0" smtClean="0"/>
              </a:p>
              <a:p>
                <a:endParaRPr lang="en-GB" sz="2400" dirty="0" smtClean="0"/>
              </a:p>
              <a:p>
                <a:r>
                  <a:rPr lang="en-GB" sz="2400" dirty="0" smtClean="0"/>
                  <a:t>	買</a:t>
                </a:r>
                <a:r>
                  <a:rPr lang="ja-JP" altLang="en-US" sz="2400" dirty="0" smtClean="0"/>
                  <a:t>っ</a:t>
                </a:r>
                <a:r>
                  <a:rPr lang="en-GB" sz="2400" dirty="0" err="1" smtClean="0"/>
                  <a:t>てあげま</a:t>
                </a:r>
                <a:r>
                  <a:rPr lang="ja-JP" altLang="en-US" sz="2400" dirty="0"/>
                  <a:t>した</a:t>
                </a:r>
                <a:r>
                  <a:rPr lang="en-GB" sz="2400" dirty="0" smtClean="0"/>
                  <a:t>。</a:t>
                </a:r>
                <a:endParaRPr lang="en-GB" sz="2400" dirty="0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5251772" y="1724911"/>
              <a:ext cx="8002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/>
                <a:t>さいふ</a:t>
              </a:r>
              <a:endParaRPr lang="en-GB" sz="16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186276" y="1729664"/>
              <a:ext cx="595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/>
                <a:t>かぎ</a:t>
              </a:r>
              <a:endParaRPr lang="en-GB" sz="16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421874" y="3883349"/>
              <a:ext cx="38985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/>
                <a:t>か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158299" y="5183475"/>
              <a:ext cx="595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/>
                <a:t>へや</a:t>
              </a:r>
              <a:endParaRPr lang="en-GB" sz="16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565591" y="508102"/>
            <a:ext cx="700704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/>
              <a:t>〜</a:t>
            </a:r>
            <a:r>
              <a:rPr lang="en-GB" sz="2800" b="1" dirty="0" err="1"/>
              <a:t>ですが</a:t>
            </a:r>
            <a:r>
              <a:rPr lang="en-GB" sz="2800" b="1" dirty="0"/>
              <a:t>、「。。。」や「。。。」</a:t>
            </a:r>
            <a:r>
              <a:rPr lang="en-GB" sz="2800" b="1" dirty="0" err="1"/>
              <a:t>など</a:t>
            </a:r>
            <a:r>
              <a:rPr lang="en-GB" sz="2800" b="1" dirty="0"/>
              <a:t>〜</a:t>
            </a:r>
          </a:p>
        </p:txBody>
      </p:sp>
    </p:spTree>
    <p:extLst>
      <p:ext uri="{BB962C8B-B14F-4D97-AF65-F5344CB8AC3E}">
        <p14:creationId xmlns:p14="http://schemas.microsoft.com/office/powerpoint/2010/main" val="1433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822" y="88157"/>
            <a:ext cx="265649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SimSun" panose="02010600030101010101" pitchFamily="2" charset="-122"/>
                <a:cs typeface="Times New Roman" panose="02020603050405020304" pitchFamily="18" charset="0"/>
              </a:rPr>
              <a:t>ものの数え方</a:t>
            </a:r>
            <a:endParaRPr lang="en-GB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-117695" y="1660379"/>
            <a:ext cx="10222931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spcAft>
                <a:spcPts val="800"/>
              </a:spcAft>
            </a:pPr>
            <a:r>
              <a:rPr lang="en-US" sz="2800" dirty="0" smtClean="0">
                <a:solidFill>
                  <a:srgbClr val="FF33CC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‘</a:t>
            </a:r>
            <a:r>
              <a:rPr lang="en-US" sz="2800" dirty="0" err="1" smtClean="0">
                <a:solidFill>
                  <a:srgbClr val="FF33CC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そう</a:t>
            </a:r>
            <a:r>
              <a:rPr lang="en-US" sz="2800" dirty="0" err="1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！</a:t>
            </a:r>
            <a:r>
              <a:rPr lang="en-US" sz="2800" dirty="0" err="1">
                <a:solidFill>
                  <a:srgbClr val="7030A0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他に</a:t>
            </a:r>
            <a:r>
              <a:rPr lang="en-US" sz="2800" dirty="0" err="1">
                <a:solidFill>
                  <a:schemeClr val="accent5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大きさ</a:t>
            </a:r>
            <a:r>
              <a:rPr lang="en-US" sz="2800" dirty="0" err="1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で</a:t>
            </a:r>
            <a:r>
              <a:rPr lang="en-US" sz="2800" dirty="0" err="1">
                <a:solidFill>
                  <a:schemeClr val="accent2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数え方</a:t>
            </a:r>
            <a:r>
              <a:rPr lang="en-US" sz="2800" dirty="0" err="1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が</a:t>
            </a:r>
            <a:r>
              <a:rPr lang="en-US" sz="2800" dirty="0" err="1">
                <a:solidFill>
                  <a:schemeClr val="accent2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変わる</a:t>
            </a:r>
            <a:r>
              <a:rPr lang="en-US" sz="2800" dirty="0" err="1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もの</a:t>
            </a:r>
            <a:r>
              <a:rPr lang="en-US" sz="2800" dirty="0" err="1">
                <a:solidFill>
                  <a:schemeClr val="accent2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知ってる</a:t>
            </a:r>
            <a:r>
              <a:rPr lang="en-US" sz="2800" dirty="0" err="1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人</a:t>
            </a:r>
            <a:r>
              <a:rPr lang="en-US" sz="2800" dirty="0" smtClean="0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。’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  <a:spcAft>
                <a:spcPts val="800"/>
              </a:spcAft>
            </a:pPr>
            <a:r>
              <a:rPr lang="en-GB" altLang="ja-JP" sz="2800" dirty="0" smtClean="0">
                <a:latin typeface="MS Mincho" panose="02020609040205080304" pitchFamily="49" charset="-128"/>
                <a:ea typeface="Calibri" panose="020F0502020204030204" pitchFamily="34" charset="0"/>
                <a:cs typeface="MS Mincho" panose="02020609040205080304" pitchFamily="49" charset="-128"/>
              </a:rPr>
              <a:t>		</a:t>
            </a:r>
          </a:p>
          <a:p>
            <a:pPr lvl="0">
              <a:lnSpc>
                <a:spcPct val="200000"/>
              </a:lnSpc>
              <a:spcAft>
                <a:spcPts val="800"/>
              </a:spcAft>
            </a:pPr>
            <a:endParaRPr lang="en-GB" altLang="ja-JP" sz="2800" dirty="0">
              <a:latin typeface="MS Mincho" panose="02020609040205080304" pitchFamily="49" charset="-128"/>
              <a:ea typeface="Calibri" panose="020F0502020204030204" pitchFamily="34" charset="0"/>
              <a:cs typeface="MS Mincho" panose="02020609040205080304" pitchFamily="49" charset="-128"/>
            </a:endParaRPr>
          </a:p>
          <a:p>
            <a:pPr lvl="0">
              <a:lnSpc>
                <a:spcPct val="200000"/>
              </a:lnSpc>
              <a:spcAft>
                <a:spcPts val="800"/>
              </a:spcAft>
            </a:pPr>
            <a:r>
              <a:rPr lang="en-GB" altLang="ja-JP" sz="2800" dirty="0" smtClean="0">
                <a:latin typeface="MS Mincho" panose="02020609040205080304" pitchFamily="49" charset="-128"/>
                <a:ea typeface="Calibri" panose="020F0502020204030204" pitchFamily="34" charset="0"/>
                <a:cs typeface="MS Mincho" panose="02020609040205080304" pitchFamily="49" charset="-128"/>
              </a:rPr>
              <a:t>	</a:t>
            </a:r>
            <a:endParaRPr lang="en-GB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255376" y="1601490"/>
            <a:ext cx="5879243" cy="400110"/>
            <a:chOff x="2223114" y="2509895"/>
            <a:chExt cx="5879243" cy="400110"/>
          </a:xfrm>
        </p:grpSpPr>
        <p:sp>
          <p:nvSpPr>
            <p:cNvPr id="10" name="Rectangle 9"/>
            <p:cNvSpPr/>
            <p:nvPr/>
          </p:nvSpPr>
          <p:spPr>
            <a:xfrm>
              <a:off x="5140920" y="2509895"/>
              <a:ext cx="6976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 err="1"/>
                <a:t>かた</a:t>
              </a:r>
              <a:endParaRPr lang="en-GB" sz="20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304894" y="2509895"/>
              <a:ext cx="6976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 err="1"/>
                <a:t>かぞ</a:t>
              </a:r>
              <a:endParaRPr lang="en-GB" sz="20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97018" y="2509895"/>
              <a:ext cx="4411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/>
                <a:t>か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661211" y="2509895"/>
              <a:ext cx="4411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/>
                <a:t>し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223114" y="2509895"/>
              <a:ext cx="6976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 err="1"/>
                <a:t>ほか</a:t>
              </a:r>
              <a:endParaRPr lang="en-GB" sz="20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908679" y="2509895"/>
              <a:ext cx="69762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000" dirty="0" err="1"/>
                <a:t>おお</a:t>
              </a:r>
              <a:endParaRPr lang="en-GB" sz="2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424744" y="2557603"/>
            <a:ext cx="3086797" cy="1650686"/>
            <a:chOff x="5577369" y="3331675"/>
            <a:chExt cx="3086797" cy="1650686"/>
          </a:xfrm>
        </p:grpSpPr>
        <p:sp>
          <p:nvSpPr>
            <p:cNvPr id="8" name="Rectangle 7"/>
            <p:cNvSpPr/>
            <p:nvPr/>
          </p:nvSpPr>
          <p:spPr>
            <a:xfrm>
              <a:off x="6479607" y="3697965"/>
              <a:ext cx="17235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 smtClean="0">
                  <a:solidFill>
                    <a:schemeClr val="accent2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知って</a:t>
              </a:r>
              <a:r>
                <a:rPr lang="en-GB" sz="2400" dirty="0" err="1" smtClean="0"/>
                <a:t>いる</a:t>
              </a:r>
              <a:endParaRPr lang="en-GB" sz="24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577369" y="4520696"/>
              <a:ext cx="20313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 smtClean="0">
                  <a:solidFill>
                    <a:schemeClr val="accent2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知って</a:t>
              </a:r>
              <a:r>
                <a:rPr lang="en-GB" sz="2400" dirty="0" err="1" smtClean="0"/>
                <a:t>います</a:t>
              </a:r>
              <a:endParaRPr lang="en-GB" sz="2400" dirty="0"/>
            </a:p>
          </p:txBody>
        </p:sp>
        <p:sp>
          <p:nvSpPr>
            <p:cNvPr id="9" name="Curved Left Arrow 8"/>
            <p:cNvSpPr/>
            <p:nvPr/>
          </p:nvSpPr>
          <p:spPr>
            <a:xfrm>
              <a:off x="8203156" y="3331675"/>
              <a:ext cx="461010" cy="67901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Curved Left Arrow 20"/>
            <p:cNvSpPr/>
            <p:nvPr/>
          </p:nvSpPr>
          <p:spPr>
            <a:xfrm>
              <a:off x="7608694" y="4181191"/>
              <a:ext cx="461010" cy="67901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5039754" y="2520952"/>
            <a:ext cx="3856777" cy="1729212"/>
          </a:xfrm>
          <a:prstGeom prst="roundRect">
            <a:avLst/>
          </a:prstGeom>
          <a:solidFill>
            <a:schemeClr val="accent4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Transitive verbal form</a:t>
            </a:r>
            <a:endParaRPr lang="en-GB" sz="28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817339" y="2557603"/>
            <a:ext cx="1776825" cy="3008872"/>
            <a:chOff x="817339" y="2557603"/>
            <a:chExt cx="1776825" cy="3008872"/>
          </a:xfrm>
        </p:grpSpPr>
        <p:cxnSp>
          <p:nvCxnSpPr>
            <p:cNvPr id="18" name="Straight Arrow Connector 17"/>
            <p:cNvCxnSpPr/>
            <p:nvPr/>
          </p:nvCxnSpPr>
          <p:spPr>
            <a:xfrm flipH="1">
              <a:off x="1521070" y="2557603"/>
              <a:ext cx="1073094" cy="2193925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817339" y="4612368"/>
              <a:ext cx="1261884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200000"/>
                </a:lnSpc>
                <a:spcAft>
                  <a:spcPts val="800"/>
                </a:spcAft>
              </a:pPr>
              <a:r>
                <a:rPr lang="ja-JP" altLang="en-US" sz="2800" dirty="0">
                  <a:latin typeface="MS Mincho" panose="02020609040205080304" pitchFamily="49" charset="-128"/>
                  <a:ea typeface="Calibri" panose="020F0502020204030204" pitchFamily="34" charset="0"/>
                  <a:cs typeface="MS Mincho" panose="02020609040205080304" pitchFamily="49" charset="-128"/>
                </a:rPr>
                <a:t>サイズ</a:t>
              </a:r>
              <a:endParaRPr lang="en-GB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557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ded Corner 30"/>
          <p:cNvSpPr/>
          <p:nvPr/>
        </p:nvSpPr>
        <p:spPr>
          <a:xfrm>
            <a:off x="2664070" y="5644772"/>
            <a:ext cx="3815224" cy="887913"/>
          </a:xfrm>
          <a:prstGeom prst="foldedCorner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83532" y="247383"/>
            <a:ext cx="236955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/>
              <a:t>〜 </a:t>
            </a:r>
            <a:r>
              <a:rPr lang="en-US" sz="2800" dirty="0" err="1">
                <a:solidFill>
                  <a:schemeClr val="accent2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って</a:t>
            </a:r>
            <a:r>
              <a:rPr lang="en-GB" sz="2800" dirty="0"/>
              <a:t>い</a:t>
            </a:r>
            <a:r>
              <a:rPr lang="ja-JP" altLang="en-US" sz="2800" dirty="0">
                <a:latin typeface="Arial" panose="020B0604020202020204" pitchFamily="34" charset="0"/>
              </a:rPr>
              <a:t>ま</a:t>
            </a:r>
            <a:r>
              <a:rPr lang="ja-JP" altLang="en-US" sz="2800" dirty="0" smtClean="0">
                <a:latin typeface="Arial" panose="020B0604020202020204" pitchFamily="34" charset="0"/>
              </a:rPr>
              <a:t>す</a:t>
            </a:r>
            <a:endParaRPr lang="en-GB" sz="2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47636" y="1847459"/>
            <a:ext cx="3826689" cy="703090"/>
            <a:chOff x="790429" y="1847459"/>
            <a:chExt cx="3826689" cy="703090"/>
          </a:xfrm>
        </p:grpSpPr>
        <p:sp>
          <p:nvSpPr>
            <p:cNvPr id="5" name="Rectangle 4"/>
            <p:cNvSpPr/>
            <p:nvPr/>
          </p:nvSpPr>
          <p:spPr>
            <a:xfrm>
              <a:off x="790429" y="2088884"/>
              <a:ext cx="38266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smtClean="0"/>
                <a:t>1. </a:t>
              </a:r>
              <a:r>
                <a:rPr lang="en-GB" sz="2400" dirty="0" err="1" smtClean="0"/>
                <a:t>女の子は</a:t>
              </a:r>
              <a:r>
                <a:rPr lang="ja-JP" altLang="en-US" sz="2400" dirty="0">
                  <a:latin typeface="Arial" panose="020B0604020202020204" pitchFamily="34" charset="0"/>
                </a:rPr>
                <a:t>鍵</a:t>
              </a:r>
              <a:r>
                <a:rPr lang="en-GB" sz="2400" dirty="0" smtClean="0"/>
                <a:t>を</a:t>
              </a:r>
              <a:r>
                <a:rPr lang="en-US" sz="2400" dirty="0" err="1" smtClean="0">
                  <a:solidFill>
                    <a:schemeClr val="accent6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数え</a:t>
              </a:r>
              <a:r>
                <a:rPr lang="ja-JP" altLang="en-US" sz="2400" dirty="0" smtClean="0">
                  <a:latin typeface="Arial" panose="020B0604020202020204" pitchFamily="34" charset="0"/>
                </a:rPr>
                <a:t>ま</a:t>
              </a:r>
              <a:r>
                <a:rPr lang="ja-JP" altLang="en-US" sz="2400" dirty="0">
                  <a:latin typeface="Arial" panose="020B0604020202020204" pitchFamily="34" charset="0"/>
                </a:rPr>
                <a:t>す</a:t>
              </a:r>
              <a:r>
                <a:rPr lang="en-GB" sz="2400" dirty="0" smtClean="0"/>
                <a:t>。</a:t>
              </a:r>
              <a:endParaRPr lang="en-GB" sz="24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67629" y="1847459"/>
              <a:ext cx="595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/>
                <a:t>かぞ</a:t>
              </a:r>
              <a:endParaRPr lang="en-GB" sz="16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255573" y="1847459"/>
              <a:ext cx="595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/>
                <a:t>かぎ</a:t>
              </a:r>
              <a:endParaRPr lang="en-GB" sz="16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23394" y="1847459"/>
            <a:ext cx="4140877" cy="703090"/>
            <a:chOff x="5003123" y="1847459"/>
            <a:chExt cx="4140877" cy="703090"/>
          </a:xfrm>
        </p:grpSpPr>
        <p:sp>
          <p:nvSpPr>
            <p:cNvPr id="4" name="Rectangle 3"/>
            <p:cNvSpPr/>
            <p:nvPr/>
          </p:nvSpPr>
          <p:spPr>
            <a:xfrm>
              <a:off x="5003123" y="2088884"/>
              <a:ext cx="41408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err="1" smtClean="0"/>
                <a:t>女の子は</a:t>
              </a:r>
              <a:r>
                <a:rPr lang="ja-JP" altLang="en-US" sz="2400" dirty="0">
                  <a:latin typeface="Arial" panose="020B0604020202020204" pitchFamily="34" charset="0"/>
                </a:rPr>
                <a:t>鍵</a:t>
              </a:r>
              <a:r>
                <a:rPr lang="en-GB" sz="2400" dirty="0" smtClean="0"/>
                <a:t>を</a:t>
              </a:r>
              <a:r>
                <a:rPr lang="en-US" sz="2400" dirty="0" err="1" smtClean="0">
                  <a:solidFill>
                    <a:schemeClr val="accent2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数えて</a:t>
              </a:r>
              <a:r>
                <a:rPr lang="en-GB" sz="2400" dirty="0"/>
                <a:t>い</a:t>
              </a:r>
              <a:r>
                <a:rPr lang="ja-JP" altLang="en-US" sz="2400" dirty="0">
                  <a:latin typeface="Arial" panose="020B0604020202020204" pitchFamily="34" charset="0"/>
                </a:rPr>
                <a:t>ます</a:t>
              </a:r>
              <a:r>
                <a:rPr lang="en-GB" sz="2400" dirty="0" smtClean="0"/>
                <a:t>。</a:t>
              </a:r>
              <a:endParaRPr lang="en-GB" sz="24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776043" y="1847459"/>
              <a:ext cx="595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/>
                <a:t>かぞ</a:t>
              </a:r>
              <a:endParaRPr lang="en-GB" sz="16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63987" y="1847459"/>
              <a:ext cx="595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/>
                <a:t>かぎ</a:t>
              </a:r>
              <a:endParaRPr lang="en-GB" sz="16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04880" y="1232096"/>
            <a:ext cx="1712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Present / Future</a:t>
            </a:r>
            <a:endParaRPr lang="en-GB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5621779" y="1232096"/>
            <a:ext cx="2344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Progressive / Transitive</a:t>
            </a:r>
            <a:endParaRPr lang="en-GB" u="sng" dirty="0"/>
          </a:p>
        </p:txBody>
      </p:sp>
      <p:grpSp>
        <p:nvGrpSpPr>
          <p:cNvPr id="15" name="Group 14"/>
          <p:cNvGrpSpPr/>
          <p:nvPr/>
        </p:nvGrpSpPr>
        <p:grpSpPr>
          <a:xfrm>
            <a:off x="183532" y="3261946"/>
            <a:ext cx="4248279" cy="725181"/>
            <a:chOff x="1160490" y="3699553"/>
            <a:chExt cx="4248279" cy="725181"/>
          </a:xfrm>
        </p:grpSpPr>
        <p:sp>
          <p:nvSpPr>
            <p:cNvPr id="13" name="Rectangle 12"/>
            <p:cNvSpPr/>
            <p:nvPr/>
          </p:nvSpPr>
          <p:spPr>
            <a:xfrm>
              <a:off x="1160490" y="3963069"/>
              <a:ext cx="424827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/>
                <a:t>2. </a:t>
              </a:r>
              <a:r>
                <a:rPr lang="en-GB" sz="2400" dirty="0" err="1" smtClean="0"/>
                <a:t>先生は日本語を</a:t>
              </a:r>
              <a:r>
                <a:rPr lang="en-US" sz="2400" dirty="0" err="1" smtClean="0">
                  <a:solidFill>
                    <a:schemeClr val="accent6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教え</a:t>
              </a:r>
              <a:r>
                <a:rPr lang="en-GB" sz="2400" dirty="0" err="1"/>
                <a:t>ます</a:t>
              </a:r>
              <a:r>
                <a:rPr lang="en-GB" sz="2400" dirty="0"/>
                <a:t> 。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558966" y="3699553"/>
              <a:ext cx="595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/>
                <a:t>おし</a:t>
              </a:r>
              <a:endParaRPr lang="en-GB" sz="16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23396" y="3261946"/>
            <a:ext cx="4700326" cy="725181"/>
            <a:chOff x="1160490" y="3699553"/>
            <a:chExt cx="4700326" cy="725181"/>
          </a:xfrm>
        </p:grpSpPr>
        <p:sp>
          <p:nvSpPr>
            <p:cNvPr id="17" name="Rectangle 16"/>
            <p:cNvSpPr/>
            <p:nvPr/>
          </p:nvSpPr>
          <p:spPr>
            <a:xfrm>
              <a:off x="1160490" y="3963069"/>
              <a:ext cx="470032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400" dirty="0" err="1" smtClean="0"/>
                <a:t>先生は日本語を</a:t>
              </a:r>
              <a:r>
                <a:rPr lang="en-US" sz="2400" dirty="0" err="1" smtClean="0">
                  <a:solidFill>
                    <a:schemeClr val="accent2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教え</a:t>
              </a:r>
              <a:r>
                <a:rPr lang="en-US" sz="2400" dirty="0" err="1" smtClean="0">
                  <a:solidFill>
                    <a:schemeClr val="accent2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て</a:t>
              </a:r>
              <a:r>
                <a:rPr lang="en-GB" sz="2400" dirty="0"/>
                <a:t> い </a:t>
              </a:r>
              <a:r>
                <a:rPr lang="en-GB" sz="2400" dirty="0" err="1" smtClean="0"/>
                <a:t>ます</a:t>
              </a:r>
              <a:r>
                <a:rPr lang="en-GB" sz="2400" dirty="0" smtClean="0"/>
                <a:t> </a:t>
              </a:r>
              <a:r>
                <a:rPr lang="en-GB" sz="2400" dirty="0"/>
                <a:t>。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230927" y="3699553"/>
              <a:ext cx="595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/>
                <a:t>おし</a:t>
              </a:r>
              <a:endParaRPr lang="en-GB" sz="1600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3085855" y="5920655"/>
            <a:ext cx="2972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書</a:t>
            </a:r>
            <a:r>
              <a:rPr lang="en-GB" sz="2400" dirty="0" err="1" smtClean="0"/>
              <a:t>きます</a:t>
            </a:r>
            <a:r>
              <a:rPr lang="en-GB" sz="2400" dirty="0" smtClean="0"/>
              <a:t> / </a:t>
            </a:r>
            <a:r>
              <a:rPr lang="ja-JP" altLang="en-US" sz="2400" dirty="0" smtClean="0">
                <a:solidFill>
                  <a:schemeClr val="accent2"/>
                </a:solidFill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買</a:t>
            </a:r>
            <a:r>
              <a:rPr lang="ja-JP" altLang="en-US" sz="2400" dirty="0">
                <a:latin typeface="SimSun" panose="02010600030101010101" pitchFamily="2" charset="-122"/>
                <a:ea typeface="Calibri" panose="020F0502020204030204" pitchFamily="34" charset="0"/>
                <a:cs typeface="Times New Roman" panose="02020603050405020304" pitchFamily="18" charset="0"/>
              </a:rPr>
              <a:t>います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183532" y="4413434"/>
            <a:ext cx="3416320" cy="734388"/>
            <a:chOff x="183532" y="4413434"/>
            <a:chExt cx="3416320" cy="734388"/>
          </a:xfrm>
        </p:grpSpPr>
        <p:sp>
          <p:nvSpPr>
            <p:cNvPr id="22" name="Rectangle 21"/>
            <p:cNvSpPr/>
            <p:nvPr/>
          </p:nvSpPr>
          <p:spPr>
            <a:xfrm>
              <a:off x="183532" y="4686157"/>
              <a:ext cx="341632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3. </a:t>
              </a:r>
              <a:r>
                <a:rPr lang="en-US" sz="2400" dirty="0" err="1" smtClean="0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犬は</a:t>
              </a:r>
              <a:r>
                <a:rPr lang="en-US" sz="2400" dirty="0" err="1"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海で</a:t>
              </a:r>
              <a:r>
                <a:rPr lang="en-US" sz="2400" dirty="0" err="1" smtClean="0">
                  <a:solidFill>
                    <a:schemeClr val="accent2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泳</a:t>
              </a:r>
              <a:r>
                <a:rPr lang="ja-JP" altLang="en-US" sz="2400" dirty="0" smtClean="0"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ぎ</a:t>
              </a:r>
              <a:r>
                <a:rPr lang="ja-JP" altLang="en-US" sz="2400" dirty="0"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ます。</a:t>
              </a:r>
              <a:endParaRPr lang="en-GB" sz="2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188450" y="4413434"/>
              <a:ext cx="12378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 smtClean="0"/>
                <a:t>うみ</a:t>
              </a:r>
              <a:r>
                <a:rPr lang="en-GB" sz="1600" dirty="0" smtClean="0"/>
                <a:t>     </a:t>
              </a:r>
              <a:r>
                <a:rPr lang="en-GB" sz="1600" dirty="0" err="1" smtClean="0"/>
                <a:t>およ</a:t>
              </a:r>
              <a:endParaRPr lang="en-GB" sz="16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723394" y="4409158"/>
            <a:ext cx="3639138" cy="738664"/>
            <a:chOff x="183532" y="4409158"/>
            <a:chExt cx="3639138" cy="738664"/>
          </a:xfrm>
        </p:grpSpPr>
        <p:sp>
          <p:nvSpPr>
            <p:cNvPr id="28" name="Rectangle 27"/>
            <p:cNvSpPr/>
            <p:nvPr/>
          </p:nvSpPr>
          <p:spPr>
            <a:xfrm>
              <a:off x="183532" y="4686157"/>
              <a:ext cx="36391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err="1" smtClean="0">
                  <a:latin typeface="SimSun" panose="02010600030101010101" pitchFamily="2" charset="-122"/>
                  <a:ea typeface="Calibri" panose="020F0502020204030204" pitchFamily="34" charset="0"/>
                  <a:cs typeface="MS Gothic" panose="020B0609070205080204" pitchFamily="49" charset="-128"/>
                </a:rPr>
                <a:t>犬は</a:t>
              </a:r>
              <a:r>
                <a:rPr lang="en-US" sz="2400" dirty="0" err="1" smtClean="0"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海で</a:t>
              </a:r>
              <a:r>
                <a:rPr lang="en-US" sz="2400" dirty="0" err="1" smtClean="0">
                  <a:solidFill>
                    <a:schemeClr val="accent2"/>
                  </a:solidFill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泳いで</a:t>
              </a:r>
              <a:r>
                <a:rPr lang="en-GB" sz="2400" dirty="0"/>
                <a:t> い</a:t>
              </a:r>
              <a:r>
                <a:rPr lang="ja-JP" altLang="en-US" sz="2400" dirty="0" smtClean="0"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ま</a:t>
              </a:r>
              <a:r>
                <a:rPr lang="ja-JP" altLang="en-US" sz="2400" dirty="0">
                  <a:latin typeface="SimSun" panose="02010600030101010101" pitchFamily="2" charset="-122"/>
                  <a:ea typeface="Calibri" panose="020F0502020204030204" pitchFamily="34" charset="0"/>
                  <a:cs typeface="Times New Roman" panose="02020603050405020304" pitchFamily="18" charset="0"/>
                </a:rPr>
                <a:t>す。</a:t>
              </a:r>
              <a:endParaRPr lang="en-GB" sz="24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53708" y="4409158"/>
              <a:ext cx="123783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err="1" smtClean="0"/>
                <a:t>うみ</a:t>
              </a:r>
              <a:r>
                <a:rPr lang="en-GB" sz="1600" dirty="0" smtClean="0"/>
                <a:t>     </a:t>
              </a:r>
              <a:r>
                <a:rPr lang="en-GB" sz="1600" dirty="0" err="1" smtClean="0"/>
                <a:t>およ</a:t>
              </a:r>
              <a:endParaRPr lang="en-GB" sz="1600" dirty="0"/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4723394" y="4415839"/>
            <a:ext cx="4292271" cy="6637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3177043" y="5677575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か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633243" y="5677575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/>
              <a:t>か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621779" y="247383"/>
            <a:ext cx="2063385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/>
              <a:t>〜 </a:t>
            </a:r>
            <a:r>
              <a:rPr lang="en-US" sz="2800" dirty="0" err="1">
                <a:solidFill>
                  <a:schemeClr val="accent2"/>
                </a:solidFill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って</a:t>
            </a:r>
            <a:r>
              <a:rPr lang="en-GB" sz="2800" dirty="0" smtClean="0"/>
              <a:t>い</a:t>
            </a:r>
            <a:r>
              <a:rPr lang="en-US" sz="2800" dirty="0" smtClean="0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る</a:t>
            </a:r>
            <a:endParaRPr lang="en-GB" sz="2800" dirty="0"/>
          </a:p>
        </p:txBody>
      </p:sp>
      <p:sp>
        <p:nvSpPr>
          <p:cNvPr id="35" name="Rectangle 34"/>
          <p:cNvSpPr/>
          <p:nvPr/>
        </p:nvSpPr>
        <p:spPr>
          <a:xfrm>
            <a:off x="3371968" y="324327"/>
            <a:ext cx="1529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い</a:t>
            </a:r>
            <a:r>
              <a:rPr lang="ja-JP" altLang="en-US" dirty="0">
                <a:latin typeface="Arial" panose="020B0604020202020204" pitchFamily="34" charset="0"/>
              </a:rPr>
              <a:t>ま</a:t>
            </a:r>
            <a:r>
              <a:rPr lang="ja-JP" altLang="en-US" dirty="0" smtClean="0">
                <a:latin typeface="Arial" panose="020B0604020202020204" pitchFamily="34" charset="0"/>
              </a:rPr>
              <a:t>す</a:t>
            </a:r>
            <a:r>
              <a:rPr lang="en-GB" altLang="ja-JP" dirty="0" smtClean="0">
                <a:latin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GB" dirty="0" smtClean="0"/>
              <a:t>い</a:t>
            </a:r>
            <a:r>
              <a:rPr lang="en-US" dirty="0">
                <a:latin typeface="SimSun" panose="02010600030101010101" pitchFamily="2" charset="-122"/>
                <a:ea typeface="Calibri" panose="020F0502020204030204" pitchFamily="34" charset="0"/>
                <a:cs typeface="MS Gothic" panose="020B0609070205080204" pitchFamily="49" charset="-128"/>
              </a:rPr>
              <a:t>る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19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2032</TotalTime>
  <Words>704</Words>
  <Application>Microsoft Office PowerPoint</Application>
  <PresentationFormat>On-screen Show (4:3)</PresentationFormat>
  <Paragraphs>316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MS Gothic</vt:lpstr>
      <vt:lpstr>MS Mincho</vt:lpstr>
      <vt:lpstr>ＭＳ Ｐゴシック</vt:lpstr>
      <vt:lpstr>SimSun</vt:lpstr>
      <vt:lpstr>SimSun</vt:lpstr>
      <vt:lpstr>Arial</vt:lpstr>
      <vt:lpstr>Calibri</vt:lpstr>
      <vt:lpstr>Calibri Light</vt:lpstr>
      <vt:lpstr>Droid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Lincoln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Sei Suzuki</dc:creator>
  <cp:lastModifiedBy>Sei Suzuki</cp:lastModifiedBy>
  <cp:revision>206</cp:revision>
  <dcterms:created xsi:type="dcterms:W3CDTF">2016-10-18T20:37:40Z</dcterms:created>
  <dcterms:modified xsi:type="dcterms:W3CDTF">2017-02-07T20:40:19Z</dcterms:modified>
</cp:coreProperties>
</file>