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97" r:id="rId2"/>
    <p:sldId id="362" r:id="rId3"/>
    <p:sldId id="398" r:id="rId4"/>
    <p:sldId id="365" r:id="rId5"/>
    <p:sldId id="366" r:id="rId6"/>
    <p:sldId id="367" r:id="rId7"/>
    <p:sldId id="368" r:id="rId8"/>
    <p:sldId id="381" r:id="rId9"/>
    <p:sldId id="370" r:id="rId10"/>
    <p:sldId id="372" r:id="rId11"/>
    <p:sldId id="371" r:id="rId12"/>
    <p:sldId id="373" r:id="rId13"/>
    <p:sldId id="376" r:id="rId14"/>
    <p:sldId id="374" r:id="rId15"/>
    <p:sldId id="375" r:id="rId16"/>
    <p:sldId id="391" r:id="rId17"/>
    <p:sldId id="392" r:id="rId18"/>
    <p:sldId id="393" r:id="rId19"/>
    <p:sldId id="394" r:id="rId20"/>
    <p:sldId id="395" r:id="rId21"/>
    <p:sldId id="396" r:id="rId22"/>
    <p:sldId id="388" r:id="rId23"/>
    <p:sldId id="389" r:id="rId24"/>
    <p:sldId id="384" r:id="rId25"/>
    <p:sldId id="385" r:id="rId26"/>
    <p:sldId id="390" r:id="rId27"/>
    <p:sldId id="387" r:id="rId28"/>
    <p:sldId id="3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1" autoAdjust="0"/>
    <p:restoredTop sz="93416"/>
  </p:normalViewPr>
  <p:slideViewPr>
    <p:cSldViewPr snapToGrid="0" snapToObjects="1">
      <p:cViewPr varScale="1">
        <p:scale>
          <a:sx n="59" d="100"/>
          <a:sy n="59" d="100"/>
        </p:scale>
        <p:origin x="6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748E2-9CEA-0D4E-B0D6-841153D9084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E3CDB-FC2D-5040-B73D-02397B0DF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09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243F853C-2ADE-4E4F-B292-5FA6C74E8683}" type="slidenum">
              <a:rPr lang="en-GB" altLang="ja-JP" sz="1200">
                <a:cs typeface="Droid Sans" charset="0"/>
              </a:rPr>
              <a:pPr>
                <a:defRPr/>
              </a:pPr>
              <a:t>1</a:t>
            </a:fld>
            <a:endParaRPr lang="en-GB" altLang="ja-JP" sz="1200">
              <a:cs typeface="Droid Sans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ChangeArrowheads="1"/>
          </p:cNvSpPr>
          <p:nvPr/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ja-JP" alt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D57806D-D4E6-BC47-B50B-43BE67DFF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2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Limited express: </a:t>
            </a:r>
            <a:r>
              <a:rPr lang="en-US" dirty="0" err="1"/>
              <a:t>tokkyuu</a:t>
            </a:r>
            <a:r>
              <a:rPr lang="en-US" dirty="0"/>
              <a:t>.       Express: </a:t>
            </a:r>
            <a:r>
              <a:rPr lang="en-US" dirty="0" err="1"/>
              <a:t>kyuuko</a:t>
            </a:r>
            <a:r>
              <a:rPr lang="en-US" dirty="0"/>
              <a:t>.    Rapid: </a:t>
            </a:r>
            <a:r>
              <a:rPr lang="en-US" dirty="0" err="1"/>
              <a:t>kaisoku</a:t>
            </a:r>
            <a:r>
              <a:rPr lang="en-US" dirty="0"/>
              <a:t>         Local:</a:t>
            </a:r>
            <a:r>
              <a:rPr lang="en-US" baseline="0" dirty="0"/>
              <a:t> </a:t>
            </a:r>
            <a:r>
              <a:rPr lang="en-US" baseline="0" dirty="0" err="1"/>
              <a:t>futsuu</a:t>
            </a:r>
            <a:r>
              <a:rPr lang="en-US" baseline="0" dirty="0"/>
              <a:t>.        Here: green is next, then orange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E3CDB-FC2D-5040-B73D-02397B0DFC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2BD4-770D-4BA6-8A52-54CBAD9499BC}" type="datetime1">
              <a:rPr lang="en-US" altLang="ja-JP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5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6AC-0672-4F30-92D1-F81D7FFA2051}" type="datetime1">
              <a:rPr lang="en-US" altLang="ja-JP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0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5DA-6A80-4875-857D-F7991E6E0759}" type="datetime1">
              <a:rPr lang="en-US" altLang="ja-JP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5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F8240-FF16-4111-BAE7-4A732C285985}" type="datetime1">
              <a:rPr lang="en-US" altLang="ja-JP" smtClean="0"/>
              <a:t>1/30/19</a:t>
            </a:fld>
            <a:endParaRPr lang="en-GB" altLang="ja-JP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E88BF-D4EA-5B41-97D7-8E4B834F49D5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37388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5802-4AA0-4E7D-A1F6-BA41000FFF09}" type="datetime1">
              <a:rPr lang="en-US" altLang="ja-JP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85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F927-5491-44E6-BF1F-F58BD32BB3E4}" type="datetime1">
              <a:rPr lang="en-US" altLang="ja-JP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6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85388-8BF2-4DCD-B633-23C8132DBF66}" type="datetime1">
              <a:rPr lang="en-US" altLang="ja-JP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6F59E-2184-4B32-98E8-7E46AFE74EB1}" type="datetime1">
              <a:rPr lang="en-US" altLang="ja-JP" smtClean="0"/>
              <a:t>1/30/19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9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C7D1A-F6B7-4551-B980-C00BCE33B3B0}" type="datetime1">
              <a:rPr lang="en-US" altLang="ja-JP" smtClean="0"/>
              <a:t>1/30/19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41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A3A2-4D49-423F-9162-1CF9DCA1D471}" type="datetime1">
              <a:rPr lang="en-US" altLang="ja-JP" smtClean="0"/>
              <a:t>1/30/19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9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E391-9BEF-4F50-A5C9-B3E4E731B4A9}" type="datetime1">
              <a:rPr lang="en-US" altLang="ja-JP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E262-13C3-415C-BFFE-B85B7DEB114D}" type="datetime1">
              <a:rPr lang="en-US" altLang="ja-JP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5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5E1E9-081E-42BC-A0DF-BB0FEC90F99D}" type="datetime1">
              <a:rPr lang="en-US" altLang="ja-JP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2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Zwcv7TLZho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E7kor5nHtZQ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jreast.co.jp/e/routemaps/tohokushinkansen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2BAA7F-EA00-0142-8291-D8DFE01B6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555" y="0"/>
            <a:ext cx="10284366" cy="6833911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6335154" y="5231433"/>
            <a:ext cx="3415938" cy="134185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200"/>
              </a:spcBef>
              <a:buNone/>
            </a:pPr>
            <a:endParaRPr lang="en-US" sz="1000" dirty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Beginners Class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Session 10</a:t>
            </a:r>
            <a:endParaRPr lang="en-US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idx="12"/>
          </p:nvPr>
        </p:nvSpPr>
        <p:spPr>
          <a:xfrm>
            <a:off x="6519746" y="6363848"/>
            <a:ext cx="2133600" cy="365125"/>
          </a:xfrm>
        </p:spPr>
        <p:txBody>
          <a:bodyPr/>
          <a:lstStyle/>
          <a:p>
            <a:pPr>
              <a:defRPr/>
            </a:pPr>
            <a:fld id="{612E88BF-D4EA-5B41-97D7-8E4B834F49D5}" type="slidenum">
              <a:rPr lang="en-GB" altLang="ja-JP" smtClean="0"/>
              <a:pPr>
                <a:defRPr/>
              </a:pPr>
              <a:t>1</a:t>
            </a:fld>
            <a:endParaRPr lang="en-GB" altLang="ja-JP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ABE299-A38B-D04E-AB76-F9FD63080471}"/>
              </a:ext>
            </a:extLst>
          </p:cNvPr>
          <p:cNvGrpSpPr/>
          <p:nvPr/>
        </p:nvGrpSpPr>
        <p:grpSpPr>
          <a:xfrm>
            <a:off x="224471" y="5257057"/>
            <a:ext cx="3789968" cy="1289353"/>
            <a:chOff x="347134" y="0"/>
            <a:chExt cx="3789968" cy="12893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3D870A-B27C-4819-A6FB-F065D34E81C9}"/>
                </a:ext>
              </a:extLst>
            </p:cNvPr>
            <p:cNvSpPr/>
            <p:nvPr/>
          </p:nvSpPr>
          <p:spPr>
            <a:xfrm>
              <a:off x="347134" y="0"/>
              <a:ext cx="3789968" cy="128935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6E61C7C-5A59-EB44-9F1F-F09F24BE1811}"/>
                </a:ext>
              </a:extLst>
            </p:cNvPr>
            <p:cNvGrpSpPr/>
            <p:nvPr/>
          </p:nvGrpSpPr>
          <p:grpSpPr>
            <a:xfrm>
              <a:off x="519976" y="105338"/>
              <a:ext cx="3444283" cy="1083657"/>
              <a:chOff x="575733" y="111631"/>
              <a:chExt cx="3444283" cy="1083657"/>
            </a:xfrm>
          </p:grpSpPr>
          <p:pic>
            <p:nvPicPr>
              <p:cNvPr id="7" name="Picture 7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id="{23D4D505-9B81-48F5-80A3-96BDB462F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733" y="188178"/>
                <a:ext cx="947058" cy="925092"/>
              </a:xfrm>
              <a:prstGeom prst="rect">
                <a:avLst/>
              </a:prstGeom>
            </p:spPr>
          </p:pic>
          <p:sp>
            <p:nvSpPr>
              <p:cNvPr id="11" name="Text Box 2">
                <a:extLst>
                  <a:ext uri="{FF2B5EF4-FFF2-40B4-BE49-F238E27FC236}">
                    <a16:creationId xmlns:a16="http://schemas.microsoft.com/office/drawing/2014/main" id="{3813C5DD-899F-42D8-B650-D71C598C44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0004" y="568706"/>
                <a:ext cx="1505362" cy="6265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639" tIns="95681" rIns="81639" bIns="40820" anchor="t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3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roid San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5pPr>
                <a:lvl6pPr defTabSz="449263" eaLnBrk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6pPr>
                <a:lvl7pPr defTabSz="449263" eaLnBrk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7pPr>
                <a:lvl8pPr defTabSz="449263" eaLnBrk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8pPr>
                <a:lvl9pPr defTabSz="449263" eaLnBrk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9pPr>
              </a:lstStyle>
              <a:p>
                <a:pPr>
                  <a:lnSpc>
                    <a:spcPct val="94000"/>
                  </a:lnSpc>
                  <a:buSzPct val="100000"/>
                  <a:defRPr/>
                </a:pPr>
                <a:r>
                  <a:rPr lang="zh-CN" altLang="en-US" dirty="0">
                    <a:latin typeface="Arial"/>
                    <a:ea typeface="宋体" charset="0"/>
                    <a:cs typeface="Arial"/>
                  </a:rPr>
                  <a:t>日本語</a:t>
                </a:r>
              </a:p>
            </p:txBody>
          </p:sp>
          <p:sp>
            <p:nvSpPr>
              <p:cNvPr id="9" name="Subtitle 2"/>
              <p:cNvSpPr txBox="1">
                <a:spLocks/>
              </p:cNvSpPr>
              <p:nvPr/>
            </p:nvSpPr>
            <p:spPr>
              <a:xfrm>
                <a:off x="1522791" y="111631"/>
                <a:ext cx="2497225" cy="539093"/>
              </a:xfrm>
              <a:prstGeom prst="rect">
                <a:avLst/>
              </a:prstGeom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CES Japanese</a:t>
                </a:r>
                <a:endParaRPr lang="en-US" dirty="0"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5043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At The Train Station (</a:t>
            </a:r>
            <a:r>
              <a:rPr lang="ja-JP" altLang="en-US" b="1" dirty="0">
                <a:latin typeface="+mn-lt"/>
              </a:rPr>
              <a:t>えき）</a:t>
            </a:r>
            <a:endParaRPr lang="en-US" b="1" dirty="0">
              <a:latin typeface="+mn-lt"/>
            </a:endParaRPr>
          </a:p>
        </p:txBody>
      </p:sp>
      <p:pic>
        <p:nvPicPr>
          <p:cNvPr id="1026" name="Picture 2" descr="http://images.travelpod.com/users/gmalnyk/1.1241485860.shinjuku-s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" y="2380059"/>
            <a:ext cx="3929063" cy="295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38853" y="2442429"/>
            <a:ext cx="32816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000" dirty="0"/>
              <a:t>North   </a:t>
            </a:r>
            <a:r>
              <a:rPr lang="ja-JP" altLang="en-US" sz="3000" dirty="0"/>
              <a:t>きた　</a:t>
            </a:r>
            <a:r>
              <a:rPr lang="en-US" altLang="ja-JP" sz="3000" dirty="0"/>
              <a:t>      </a:t>
            </a:r>
            <a:r>
              <a:rPr lang="ja-JP" altLang="en-US" sz="3000" dirty="0"/>
              <a:t>北</a:t>
            </a:r>
            <a:endParaRPr lang="en-GB" sz="3000" dirty="0"/>
          </a:p>
          <a:p>
            <a:pPr>
              <a:lnSpc>
                <a:spcPct val="150000"/>
              </a:lnSpc>
            </a:pPr>
            <a:r>
              <a:rPr lang="en-GB" sz="3000" dirty="0"/>
              <a:t>South</a:t>
            </a:r>
            <a:r>
              <a:rPr lang="ja-JP" altLang="en-US" sz="3000" dirty="0"/>
              <a:t>　みなみ　</a:t>
            </a:r>
            <a:r>
              <a:rPr lang="en-US" altLang="ja-JP" sz="3000" dirty="0"/>
              <a:t>  </a:t>
            </a:r>
            <a:r>
              <a:rPr lang="ja-JP" altLang="en-US" sz="3000" dirty="0"/>
              <a:t>南</a:t>
            </a:r>
            <a:endParaRPr lang="en-GB" sz="3000" dirty="0"/>
          </a:p>
          <a:p>
            <a:pPr>
              <a:lnSpc>
                <a:spcPct val="150000"/>
              </a:lnSpc>
            </a:pPr>
            <a:r>
              <a:rPr lang="en-GB" sz="3000" dirty="0"/>
              <a:t>East</a:t>
            </a:r>
            <a:r>
              <a:rPr lang="ja-JP" altLang="en-US" sz="3000" dirty="0"/>
              <a:t>　</a:t>
            </a:r>
            <a:r>
              <a:rPr lang="en-US" altLang="ja-JP" sz="3000" dirty="0"/>
              <a:t>  </a:t>
            </a:r>
            <a:r>
              <a:rPr lang="ja-JP" altLang="en-US" sz="3000" dirty="0"/>
              <a:t>ひがし　</a:t>
            </a:r>
            <a:r>
              <a:rPr lang="en-US" altLang="ja-JP" sz="3000" dirty="0"/>
              <a:t>    </a:t>
            </a:r>
            <a:r>
              <a:rPr lang="ja-JP" altLang="en-US" sz="3000" dirty="0"/>
              <a:t>東</a:t>
            </a:r>
            <a:endParaRPr lang="en-GB" sz="3000" dirty="0"/>
          </a:p>
          <a:p>
            <a:pPr>
              <a:lnSpc>
                <a:spcPct val="150000"/>
              </a:lnSpc>
            </a:pPr>
            <a:r>
              <a:rPr lang="en-GB" sz="3000" dirty="0"/>
              <a:t>West</a:t>
            </a:r>
            <a:r>
              <a:rPr lang="ja-JP" altLang="en-US" sz="3000" dirty="0"/>
              <a:t>　</a:t>
            </a:r>
            <a:r>
              <a:rPr lang="en-US" altLang="ja-JP" sz="3000" dirty="0"/>
              <a:t> </a:t>
            </a:r>
            <a:r>
              <a:rPr lang="ja-JP" altLang="en-US" sz="3000" dirty="0"/>
              <a:t>にし　</a:t>
            </a:r>
            <a:r>
              <a:rPr lang="en-US" altLang="ja-JP" sz="3000" dirty="0"/>
              <a:t>        </a:t>
            </a:r>
            <a:r>
              <a:rPr lang="ja-JP" altLang="en-US" sz="3000" dirty="0"/>
              <a:t>西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74270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At The Train Station (</a:t>
            </a:r>
            <a:r>
              <a:rPr lang="ja-JP" altLang="en-US" b="1" dirty="0">
                <a:latin typeface="+mn-lt"/>
              </a:rPr>
              <a:t>えき）</a:t>
            </a:r>
            <a:endParaRPr lang="en-US" b="1" dirty="0">
              <a:latin typeface="+mn-lt"/>
            </a:endParaRPr>
          </a:p>
        </p:txBody>
      </p:sp>
      <p:pic>
        <p:nvPicPr>
          <p:cNvPr id="2050" name="Picture 2" descr="http://cdn.c.photoshelter.com/img-get/I0000axfu8TDec9k/s/750/750/Newton-SJ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" y="2053828"/>
            <a:ext cx="5357813" cy="3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86500" y="2552700"/>
            <a:ext cx="25555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300" dirty="0"/>
              <a:t>押し屋 </a:t>
            </a:r>
            <a:r>
              <a:rPr lang="en-GB" sz="3300" i="1" dirty="0" err="1"/>
              <a:t>oshiya</a:t>
            </a:r>
            <a:endParaRPr lang="en-GB" sz="3300" dirty="0"/>
          </a:p>
        </p:txBody>
      </p:sp>
      <p:sp>
        <p:nvSpPr>
          <p:cNvPr id="3" name="TextBox 2"/>
          <p:cNvSpPr txBox="1"/>
          <p:nvPr/>
        </p:nvSpPr>
        <p:spPr>
          <a:xfrm>
            <a:off x="6281460" y="3706073"/>
            <a:ext cx="24003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hlinkClick r:id="rId3"/>
              </a:rPr>
              <a:t>https://www.youtube.com/watch?v=cZwcv7TLZho</a:t>
            </a:r>
            <a:endParaRPr lang="en-GB" sz="1350" dirty="0"/>
          </a:p>
          <a:p>
            <a:endParaRPr lang="en-GB" sz="1350" dirty="0"/>
          </a:p>
          <a:p>
            <a:r>
              <a:rPr lang="en-GB" sz="1350" u="sng" dirty="0">
                <a:hlinkClick r:id="rId4"/>
              </a:rPr>
              <a:t>https://www.youtube.com/watch?v=E7kor5nHtZQ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617768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Modes of Travel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5584" y="1947334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電車</a:t>
            </a:r>
            <a:endParaRPr lang="en-US" sz="4500" dirty="0"/>
          </a:p>
        </p:txBody>
      </p:sp>
      <p:sp>
        <p:nvSpPr>
          <p:cNvPr id="4" name="TextBox 3"/>
          <p:cNvSpPr txBox="1"/>
          <p:nvPr/>
        </p:nvSpPr>
        <p:spPr>
          <a:xfrm>
            <a:off x="974775" y="2950635"/>
            <a:ext cx="7617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車</a:t>
            </a:r>
            <a:endParaRPr lang="en-US" sz="4500" dirty="0"/>
          </a:p>
        </p:txBody>
      </p:sp>
      <p:sp>
        <p:nvSpPr>
          <p:cNvPr id="5" name="TextBox 4"/>
          <p:cNvSpPr txBox="1"/>
          <p:nvPr/>
        </p:nvSpPr>
        <p:spPr>
          <a:xfrm>
            <a:off x="2696631" y="1947334"/>
            <a:ext cx="198644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/>
              <a:t>でんしゃ</a:t>
            </a:r>
            <a:endParaRPr lang="en-US" sz="4050" dirty="0"/>
          </a:p>
        </p:txBody>
      </p:sp>
      <p:sp>
        <p:nvSpPr>
          <p:cNvPr id="6" name="TextBox 5"/>
          <p:cNvSpPr txBox="1"/>
          <p:nvPr/>
        </p:nvSpPr>
        <p:spPr>
          <a:xfrm>
            <a:off x="2768598" y="2950635"/>
            <a:ext cx="140294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/>
              <a:t>くるま</a:t>
            </a:r>
            <a:endParaRPr lang="en-US" sz="4050" dirty="0"/>
          </a:p>
        </p:txBody>
      </p:sp>
      <p:sp>
        <p:nvSpPr>
          <p:cNvPr id="7" name="TextBox 6"/>
          <p:cNvSpPr txBox="1"/>
          <p:nvPr/>
        </p:nvSpPr>
        <p:spPr>
          <a:xfrm>
            <a:off x="4938185" y="1947334"/>
            <a:ext cx="171232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/>
              <a:t>densha</a:t>
            </a:r>
            <a:endParaRPr lang="en-US" sz="4050" dirty="0"/>
          </a:p>
        </p:txBody>
      </p:sp>
      <p:sp>
        <p:nvSpPr>
          <p:cNvPr id="8" name="TextBox 7"/>
          <p:cNvSpPr txBox="1"/>
          <p:nvPr/>
        </p:nvSpPr>
        <p:spPr>
          <a:xfrm>
            <a:off x="4883151" y="2884308"/>
            <a:ext cx="180350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/>
              <a:t>kuruma</a:t>
            </a:r>
            <a:endParaRPr lang="en-US" sz="4050" dirty="0"/>
          </a:p>
        </p:txBody>
      </p:sp>
      <p:sp>
        <p:nvSpPr>
          <p:cNvPr id="11" name="TextBox 10"/>
          <p:cNvSpPr txBox="1"/>
          <p:nvPr/>
        </p:nvSpPr>
        <p:spPr>
          <a:xfrm>
            <a:off x="422596" y="3851580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飛行機</a:t>
            </a:r>
            <a:endParaRPr lang="en-US" sz="4500" dirty="0"/>
          </a:p>
        </p:txBody>
      </p:sp>
      <p:sp>
        <p:nvSpPr>
          <p:cNvPr id="13" name="TextBox 12"/>
          <p:cNvSpPr txBox="1"/>
          <p:nvPr/>
        </p:nvSpPr>
        <p:spPr>
          <a:xfrm>
            <a:off x="2694516" y="3851580"/>
            <a:ext cx="190148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/>
              <a:t>ひこうき</a:t>
            </a:r>
            <a:endParaRPr lang="en-US" sz="4050" dirty="0"/>
          </a:p>
        </p:txBody>
      </p:sp>
      <p:sp>
        <p:nvSpPr>
          <p:cNvPr id="14" name="TextBox 13"/>
          <p:cNvSpPr txBox="1"/>
          <p:nvPr/>
        </p:nvSpPr>
        <p:spPr>
          <a:xfrm>
            <a:off x="2766482" y="4758255"/>
            <a:ext cx="117211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/>
              <a:t>バス</a:t>
            </a:r>
            <a:endParaRPr lang="en-US" sz="4050" dirty="0"/>
          </a:p>
        </p:txBody>
      </p:sp>
      <p:sp>
        <p:nvSpPr>
          <p:cNvPr id="15" name="TextBox 14"/>
          <p:cNvSpPr txBox="1"/>
          <p:nvPr/>
        </p:nvSpPr>
        <p:spPr>
          <a:xfrm>
            <a:off x="4936068" y="3821281"/>
            <a:ext cx="16029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50" dirty="0" err="1"/>
              <a:t>hikōki</a:t>
            </a:r>
            <a:endParaRPr lang="en-US" sz="4050" dirty="0"/>
          </a:p>
        </p:txBody>
      </p:sp>
      <p:sp>
        <p:nvSpPr>
          <p:cNvPr id="16" name="TextBox 15"/>
          <p:cNvSpPr txBox="1"/>
          <p:nvPr/>
        </p:nvSpPr>
        <p:spPr>
          <a:xfrm>
            <a:off x="4881034" y="4758255"/>
            <a:ext cx="118173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/>
              <a:t>basu</a:t>
            </a:r>
            <a:endParaRPr lang="en-US" sz="405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322" y="1229942"/>
            <a:ext cx="1089121" cy="11002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068" y="2577497"/>
            <a:ext cx="1552449" cy="10752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918" y="3769772"/>
            <a:ext cx="1961352" cy="10990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435" y="4904551"/>
            <a:ext cx="1096199" cy="10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5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871972"/>
            <a:ext cx="8225280" cy="85653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Going By…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6480" y="1859735"/>
            <a:ext cx="3002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A: B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さん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こんばんは。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B: A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さん</a:t>
            </a: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こんばんは。</a:t>
            </a:r>
            <a:endParaRPr lang="en-US" altLang="ja-JP" sz="24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6480" y="2793923"/>
            <a:ext cx="7574574" cy="3508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A: 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週末 は 何か 予定 があります か？</a:t>
            </a:r>
            <a:endParaRPr lang="en-GB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shūmatsu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wa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nani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ka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yotei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ga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arimasu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ka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?</a:t>
            </a:r>
            <a:endParaRPr lang="en-GB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B:</a:t>
            </a:r>
            <a:r>
              <a:rPr lang="en-GB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London 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 行きます。</a:t>
            </a:r>
            <a:endParaRPr lang="en-US" altLang="ja-JP" sz="24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London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ni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ikimasu</a:t>
            </a: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A: 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いいですね。何で 行きます か。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iidesune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.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nani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de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ikimasu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ka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? </a:t>
            </a:r>
            <a:endParaRPr lang="en-GB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B: 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車 で 行きます。</a:t>
            </a:r>
            <a:endParaRPr lang="en-GB" sz="24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kuruma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de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ikimasu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64865" y="2555911"/>
            <a:ext cx="1605516" cy="3728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ctr">
              <a:buFont typeface="Arial"/>
              <a:buNone/>
            </a:pPr>
            <a:r>
              <a:rPr lang="en-US" sz="2000" dirty="0" err="1"/>
              <a:t>yotei</a:t>
            </a:r>
            <a:r>
              <a:rPr lang="en-US" sz="2000" dirty="0"/>
              <a:t> = plans</a:t>
            </a:r>
          </a:p>
        </p:txBody>
      </p:sp>
    </p:spTree>
    <p:extLst>
      <p:ext uri="{BB962C8B-B14F-4D97-AF65-F5344CB8AC3E}">
        <p14:creationId xmlns:p14="http://schemas.microsoft.com/office/powerpoint/2010/main" val="29626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69323" y="1756166"/>
            <a:ext cx="5460566" cy="2621911"/>
            <a:chOff x="2678694" y="1452555"/>
            <a:chExt cx="7280754" cy="3495881"/>
          </a:xfrm>
        </p:grpSpPr>
        <p:sp>
          <p:nvSpPr>
            <p:cNvPr id="2" name="TextBox 1"/>
            <p:cNvSpPr txBox="1"/>
            <p:nvPr/>
          </p:nvSpPr>
          <p:spPr>
            <a:xfrm>
              <a:off x="2726271" y="2794000"/>
              <a:ext cx="7233177" cy="2154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4950" dirty="0"/>
                <a:t>にほん の せいかつ</a:t>
              </a:r>
              <a:endParaRPr lang="en-GB" altLang="ja-JP" sz="4950" dirty="0"/>
            </a:p>
            <a:p>
              <a:r>
                <a:rPr lang="en-GB" sz="4950" dirty="0"/>
                <a:t>    </a:t>
              </a:r>
              <a:r>
                <a:rPr lang="en-GB" sz="3000" dirty="0" err="1"/>
                <a:t>nihon</a:t>
              </a:r>
              <a:r>
                <a:rPr lang="en-GB" sz="3000" dirty="0"/>
                <a:t>        no      </a:t>
              </a:r>
              <a:r>
                <a:rPr lang="en-GB" sz="3000" dirty="0" err="1"/>
                <a:t>seikatsu</a:t>
              </a:r>
              <a:endParaRPr lang="en-GB" sz="3000" dirty="0"/>
            </a:p>
          </p:txBody>
        </p:sp>
        <p:pic>
          <p:nvPicPr>
            <p:cNvPr id="2050" name="Picture 2" descr="http://img.photobucket.com/albums/v227/Talik/seikatsu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7182" y="1527174"/>
              <a:ext cx="3124200" cy="12668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extLst/>
          </p:spPr>
        </p:pic>
        <p:pic>
          <p:nvPicPr>
            <p:cNvPr id="2052" name="Picture 4" descr="https://upload.wikimedia.org/wikipedia/commons/thumb/4/46/JapanKanji.svg/2000px-JapanKanji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694" y="1452555"/>
              <a:ext cx="2698354" cy="14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311766" y="1754440"/>
              <a:ext cx="1272143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6000" dirty="0"/>
                <a:t>の</a:t>
              </a:r>
              <a:endParaRPr lang="en-GB" sz="6000" dirty="0"/>
            </a:p>
          </p:txBody>
        </p:sp>
      </p:grpSp>
      <p:pic>
        <p:nvPicPr>
          <p:cNvPr id="2056" name="Picture 8" descr="https://foodandfoodiesinjapan.files.wordpress.com/2013/11/momotaro.gif?w=2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74" y="3864771"/>
            <a:ext cx="2071688" cy="207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4" y="915328"/>
            <a:ext cx="375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/>
              <a:t>A little break…</a:t>
            </a:r>
          </a:p>
        </p:txBody>
      </p:sp>
    </p:spTree>
    <p:extLst>
      <p:ext uri="{BB962C8B-B14F-4D97-AF65-F5344CB8AC3E}">
        <p14:creationId xmlns:p14="http://schemas.microsoft.com/office/powerpoint/2010/main" val="4234379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05" y="2545319"/>
            <a:ext cx="4283982" cy="2849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325" y="2545319"/>
            <a:ext cx="4089385" cy="28493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3349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80222" y="2686141"/>
            <a:ext cx="8845025" cy="3099512"/>
            <a:chOff x="252600" y="2286000"/>
            <a:chExt cx="11793366" cy="4132682"/>
          </a:xfrm>
        </p:grpSpPr>
        <p:pic>
          <p:nvPicPr>
            <p:cNvPr id="1030" name="Picture 6" descr="http://howibecametexan.com/wp-content/uploads/2013/04/img_9301.jpg?w=30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5" r="6196"/>
            <a:stretch/>
          </p:blipFill>
          <p:spPr bwMode="auto">
            <a:xfrm>
              <a:off x="252600" y="2286000"/>
              <a:ext cx="5479338" cy="413268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://s2.reutersmedia.net/resources/r/?m=02&amp;d=20151210&amp;t=2&amp;i=1101252193&amp;w=644&amp;fh=&amp;fw=&amp;ll=&amp;pl=&amp;sq=&amp;r=LYNXMPEBB90B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866" y="2652128"/>
              <a:ext cx="6134100" cy="34004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9300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pic>
        <p:nvPicPr>
          <p:cNvPr id="11" name="Picture 4" descr="http://wordpress.tokyotimes.org/archives/women_only_train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" y="2611690"/>
            <a:ext cx="4075507" cy="294875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globalpost.com/sites/default/files/styles/w768/public/photos/201504/women-only-trains-japan-2015-4-10.jpg?itok=K7SgMhp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b="17823"/>
          <a:stretch/>
        </p:blipFill>
        <p:spPr bwMode="auto">
          <a:xfrm>
            <a:off x="3645885" y="2944364"/>
            <a:ext cx="5232400" cy="301114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12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55815" y="1674486"/>
            <a:ext cx="8371727" cy="4787229"/>
            <a:chOff x="346293" y="301340"/>
            <a:chExt cx="11162303" cy="6382972"/>
          </a:xfrm>
        </p:grpSpPr>
        <p:pic>
          <p:nvPicPr>
            <p:cNvPr id="10" name="Picture 2" descr="http://learnjapanese123.com/blog/wp-content/uploads/2010/07/Vancouver-02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9816" y="301340"/>
              <a:ext cx="3738780" cy="4985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http://younghee.com/wp-content/uploads/2008/04/20080310_tokyo_0126_jan_50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2" r="20106"/>
            <a:stretch/>
          </p:blipFill>
          <p:spPr bwMode="auto">
            <a:xfrm>
              <a:off x="346293" y="1709358"/>
              <a:ext cx="3143183" cy="446462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jamri.smugmug.com/Non-Commercial/Not-for-Sale/i-S2QJdJc/0/L/DSCN1331-L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0" r="11456" b="6845"/>
            <a:stretch/>
          </p:blipFill>
          <p:spPr bwMode="auto">
            <a:xfrm>
              <a:off x="2878589" y="2766307"/>
              <a:ext cx="2641600" cy="391800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cdn.gaijinpot.com/wp-content/uploads/2013/09/chikan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5061" y="4302539"/>
              <a:ext cx="3640924" cy="2286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6784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46990" y="1438442"/>
            <a:ext cx="8628415" cy="4832715"/>
            <a:chOff x="510405" y="328328"/>
            <a:chExt cx="11504553" cy="6443620"/>
          </a:xfrm>
        </p:grpSpPr>
        <p:pic>
          <p:nvPicPr>
            <p:cNvPr id="1038" name="Picture 14" descr="http://willandjo.com/wp-content/uploads/2015/03/makeu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05" y="2201221"/>
              <a:ext cx="3047151" cy="457072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://www.timetravelturtle.com/wp-content/uploads/2013/04/Japan-2013-523_web-lrg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10419" r="32323" b="6288"/>
            <a:stretch/>
          </p:blipFill>
          <p:spPr bwMode="auto">
            <a:xfrm>
              <a:off x="3706556" y="2072991"/>
              <a:ext cx="2958971" cy="457425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s-media-cache-ak0.pinimg.com/236x/69/ca/fc/69cafc4d81428a576f68f57df8b92c8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506" y="328328"/>
              <a:ext cx="2746124" cy="387482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ttp://news.3yen.com/wp-content/images/dame-yo-Man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67"/>
            <a:stretch/>
          </p:blipFill>
          <p:spPr bwMode="auto">
            <a:xfrm>
              <a:off x="8681208" y="2695667"/>
              <a:ext cx="3333750" cy="404930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9453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Today’s Journey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88" y="2057400"/>
            <a:ext cx="5061672" cy="3288539"/>
          </a:xfrm>
        </p:spPr>
        <p:txBody>
          <a:bodyPr>
            <a:normAutofit fontScale="92500" lnSpcReduction="20000"/>
          </a:bodyPr>
          <a:lstStyle/>
          <a:p>
            <a:r>
              <a:rPr lang="en-GB" altLang="ja-JP" b="1" dirty="0"/>
              <a:t>Review</a:t>
            </a:r>
            <a:endParaRPr lang="ja-JP" altLang="en-US" b="1" dirty="0"/>
          </a:p>
          <a:p>
            <a:endParaRPr lang="en-GB" dirty="0"/>
          </a:p>
          <a:p>
            <a:r>
              <a:rPr lang="en-GB" dirty="0"/>
              <a:t>The Body</a:t>
            </a:r>
          </a:p>
          <a:p>
            <a:r>
              <a:rPr lang="en-GB" dirty="0"/>
              <a:t>Directions</a:t>
            </a:r>
          </a:p>
          <a:p>
            <a:r>
              <a:rPr lang="en-GB" dirty="0"/>
              <a:t>Travel</a:t>
            </a:r>
          </a:p>
          <a:p>
            <a:pPr>
              <a:buFontTx/>
              <a:buChar char="-"/>
            </a:pPr>
            <a:r>
              <a:rPr lang="en-GB" dirty="0"/>
              <a:t>Kanji</a:t>
            </a:r>
          </a:p>
          <a:p>
            <a:pPr>
              <a:buFontTx/>
              <a:buChar char="-"/>
            </a:pPr>
            <a:r>
              <a:rPr lang="en-GB" dirty="0"/>
              <a:t>Conversation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4" descr="http://media.baselineresearch.com/images/268996/268996_full.jpg">
            <a:extLst>
              <a:ext uri="{FF2B5EF4-FFF2-40B4-BE49-F238E27FC236}">
                <a16:creationId xmlns:a16="http://schemas.microsoft.com/office/drawing/2014/main" id="{15068D7E-0E3B-E447-8BD9-2A3BBED9D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043" y="1512061"/>
            <a:ext cx="3146313" cy="2202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BE1A4-042C-FD47-B04A-9B961D82A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218" y="3991718"/>
            <a:ext cx="3048836" cy="22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180222" y="1882421"/>
            <a:ext cx="8683556" cy="4541345"/>
            <a:chOff x="303947" y="632722"/>
            <a:chExt cx="11578075" cy="6055127"/>
          </a:xfrm>
        </p:grpSpPr>
        <p:pic>
          <p:nvPicPr>
            <p:cNvPr id="33" name="Picture 28" descr="http://www.ici-japon.com/wp-content/uploads/2012/05/train-otaku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173" y="632722"/>
              <a:ext cx="3644849" cy="546337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0" descr="http://static.fjcdn.com/pictures/Japanese_23c417_544185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5047" y="2877849"/>
              <a:ext cx="5715000" cy="381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6" descr="https://qph.is.quoracdn.net/main-qimg-094e64f22be6dd9dc486246091500fdc?convert_to_webp=tru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47" y="2313572"/>
              <a:ext cx="4619625" cy="293370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8127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pic>
        <p:nvPicPr>
          <p:cNvPr id="1048" name="Picture 24" descr="http://1.bp.blogspot.com/-hm-yUjlyXfE/Uu-FqyyGzgI/AAAAAAAAGHA/AJa-_vtxRi0/s1600/Hiroshima+Train+Conductor+Blo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9" r="9970"/>
          <a:stretch/>
        </p:blipFill>
        <p:spPr bwMode="auto">
          <a:xfrm>
            <a:off x="6328804" y="1882421"/>
            <a:ext cx="2455302" cy="4014846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22" y="2523944"/>
            <a:ext cx="5948447" cy="36851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6681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87283" y="5739662"/>
            <a:ext cx="3615071" cy="61668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3600" dirty="0"/>
              <a:t>What’s different?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286" y="561110"/>
            <a:ext cx="6683064" cy="50122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53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644" y="1767657"/>
            <a:ext cx="6602819" cy="4399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46297" y="219298"/>
            <a:ext cx="7251403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6600" dirty="0" err="1"/>
              <a:t>Suica</a:t>
            </a:r>
            <a:r>
              <a:rPr lang="en-US" sz="6600" dirty="0"/>
              <a:t> &amp; </a:t>
            </a:r>
            <a:r>
              <a:rPr lang="en-US" sz="6600" dirty="0" err="1"/>
              <a:t>Pasmo</a:t>
            </a:r>
            <a:r>
              <a:rPr lang="en-US" sz="6600" dirty="0"/>
              <a:t> Cards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46" y="1555470"/>
            <a:ext cx="8197703" cy="4611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806" y="1318774"/>
            <a:ext cx="7062381" cy="52967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1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293" y="463847"/>
            <a:ext cx="2752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/>
              <a:t>新幹線</a:t>
            </a:r>
            <a:endParaRPr lang="en-US" sz="6600" dirty="0"/>
          </a:p>
        </p:txBody>
      </p:sp>
      <p:sp>
        <p:nvSpPr>
          <p:cNvPr id="19" name="TextBox 18"/>
          <p:cNvSpPr txBox="1"/>
          <p:nvPr/>
        </p:nvSpPr>
        <p:spPr>
          <a:xfrm>
            <a:off x="3444950" y="46384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6600" dirty="0" err="1"/>
              <a:t>Shinkansen</a:t>
            </a:r>
            <a:endParaRPr lang="en-US" sz="6600" dirty="0"/>
          </a:p>
        </p:txBody>
      </p:sp>
      <p:sp>
        <p:nvSpPr>
          <p:cNvPr id="20" name="Rectangle 19"/>
          <p:cNvSpPr/>
          <p:nvPr/>
        </p:nvSpPr>
        <p:spPr>
          <a:xfrm>
            <a:off x="440778" y="5647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www.jreast.co.jp</a:t>
            </a:r>
            <a:r>
              <a:rPr lang="en-US" dirty="0">
                <a:hlinkClick r:id="rId2"/>
              </a:rPr>
              <a:t>/e/</a:t>
            </a:r>
            <a:r>
              <a:rPr lang="en-US" dirty="0" err="1">
                <a:hlinkClick r:id="rId2"/>
              </a:rPr>
              <a:t>routemaps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tohokushinkansen.html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3" y="1850859"/>
            <a:ext cx="4601696" cy="34402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154" y="1850859"/>
            <a:ext cx="3247871" cy="43349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463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09733" y="3106895"/>
            <a:ext cx="4269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Bitter" charset="0"/>
              </a:rPr>
              <a:t>Non-reserved ( </a:t>
            </a:r>
            <a:r>
              <a:rPr lang="en-US" sz="2400" dirty="0" err="1">
                <a:solidFill>
                  <a:srgbClr val="000000"/>
                </a:solidFill>
                <a:latin typeface="Bitter" charset="0"/>
              </a:rPr>
              <a:t>jiyuseki</a:t>
            </a:r>
            <a:r>
              <a:rPr lang="en-US" sz="2400" dirty="0">
                <a:solidFill>
                  <a:srgbClr val="000000"/>
                </a:solidFill>
                <a:latin typeface="Bitter" charset="0"/>
              </a:rPr>
              <a:t>, 自由席)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Bitter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018" y="3106895"/>
            <a:ext cx="3849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Bitter" charset="0"/>
              </a:rPr>
              <a:t>Reserved (</a:t>
            </a:r>
            <a:r>
              <a:rPr lang="en-US" sz="2400" dirty="0" err="1">
                <a:solidFill>
                  <a:srgbClr val="000000"/>
                </a:solidFill>
                <a:latin typeface="Bitter" charset="0"/>
              </a:rPr>
              <a:t>shiteiseki</a:t>
            </a:r>
            <a:r>
              <a:rPr lang="en-US" sz="2400" dirty="0">
                <a:solidFill>
                  <a:srgbClr val="000000"/>
                </a:solidFill>
                <a:latin typeface="Bitter" charset="0"/>
              </a:rPr>
              <a:t>, 指定席)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Bitter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43" y="224274"/>
            <a:ext cx="6628780" cy="2589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18" y="3681061"/>
            <a:ext cx="8013700" cy="2159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1963" y="839972"/>
            <a:ext cx="2647507" cy="22669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805917" y="5529798"/>
            <a:ext cx="1924490" cy="914400"/>
            <a:chOff x="4710224" y="5641006"/>
            <a:chExt cx="1924490" cy="914400"/>
          </a:xfrm>
        </p:grpSpPr>
        <p:sp>
          <p:nvSpPr>
            <p:cNvPr id="11" name="TextBox 10"/>
            <p:cNvSpPr txBox="1"/>
            <p:nvPr/>
          </p:nvSpPr>
          <p:spPr>
            <a:xfrm>
              <a:off x="4710224" y="5641006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marL="0" indent="0">
                <a:buFont typeface="Arial"/>
                <a:buNone/>
              </a:pPr>
              <a:r>
                <a:rPr lang="ja-JP" altLang="en-US" sz="6000" dirty="0"/>
                <a:t>急</a:t>
              </a:r>
              <a:endParaRPr lang="en-US" sz="6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30946" y="5771491"/>
              <a:ext cx="903768" cy="45720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marL="0" indent="0">
                <a:buFont typeface="Arial"/>
                <a:buNone/>
              </a:pPr>
              <a:r>
                <a:rPr lang="en-GB" sz="3600" dirty="0">
                  <a:solidFill>
                    <a:srgbClr val="C00000"/>
                  </a:solidFill>
                </a:rPr>
                <a:t>=  fast!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57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45" y="1061792"/>
            <a:ext cx="6315934" cy="439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1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47" y="712468"/>
            <a:ext cx="3871024" cy="2775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92995" y="861324"/>
            <a:ext cx="1779181" cy="59533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4000" dirty="0"/>
              <a:t>Rail Passes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555" y="1701120"/>
            <a:ext cx="6636880" cy="4514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512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28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42261" y="2488868"/>
            <a:ext cx="82614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www.tsunagujapan.com</a:t>
            </a:r>
            <a:r>
              <a:rPr lang="en-US" sz="3200" dirty="0"/>
              <a:t>/the-</a:t>
            </a:r>
            <a:r>
              <a:rPr lang="en-US" sz="3200" dirty="0" err="1"/>
              <a:t>japanese</a:t>
            </a:r>
            <a:r>
              <a:rPr lang="en-US" sz="3200" dirty="0"/>
              <a:t>-commuter-train-system-a-comprehensive-guide/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7144" y="72301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201588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edia.baselineresearch.com/images/268996/268996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83" y="962811"/>
            <a:ext cx="7143750" cy="5000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232881" y="1074160"/>
            <a:ext cx="1539204" cy="781824"/>
            <a:chOff x="1025139" y="430768"/>
            <a:chExt cx="2052272" cy="1042431"/>
          </a:xfrm>
        </p:grpSpPr>
        <p:sp>
          <p:nvSpPr>
            <p:cNvPr id="4" name="Rectangle 3"/>
            <p:cNvSpPr/>
            <p:nvPr/>
          </p:nvSpPr>
          <p:spPr>
            <a:xfrm>
              <a:off x="1680000" y="980757"/>
              <a:ext cx="861775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はは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25139" y="430768"/>
              <a:ext cx="205227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b="1" dirty="0" err="1">
                  <a:solidFill>
                    <a:schemeClr val="bg1"/>
                  </a:solidFill>
                </a:rPr>
                <a:t>おかあさん</a:t>
              </a:r>
              <a:endParaRPr lang="en-GB" sz="2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21714" y="1098813"/>
            <a:ext cx="1539204" cy="757171"/>
            <a:chOff x="3062649" y="370761"/>
            <a:chExt cx="2052272" cy="1009560"/>
          </a:xfrm>
        </p:grpSpPr>
        <p:sp>
          <p:nvSpPr>
            <p:cNvPr id="5" name="Rectangle 4"/>
            <p:cNvSpPr/>
            <p:nvPr/>
          </p:nvSpPr>
          <p:spPr>
            <a:xfrm>
              <a:off x="3699180" y="887879"/>
              <a:ext cx="776281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ちち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62649" y="370761"/>
              <a:ext cx="205227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b="1" dirty="0" err="1">
                  <a:solidFill>
                    <a:schemeClr val="bg1"/>
                  </a:solidFill>
                </a:rPr>
                <a:t>おとうさん</a:t>
              </a:r>
              <a:endParaRPr lang="en-GB" sz="2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29" name="Rounded Rectangle 1028"/>
          <p:cNvSpPr/>
          <p:nvPr/>
        </p:nvSpPr>
        <p:spPr>
          <a:xfrm>
            <a:off x="4929926" y="5308140"/>
            <a:ext cx="1738331" cy="6322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38" name="Group 37"/>
          <p:cNvGrpSpPr/>
          <p:nvPr/>
        </p:nvGrpSpPr>
        <p:grpSpPr>
          <a:xfrm>
            <a:off x="5048748" y="5283388"/>
            <a:ext cx="1539204" cy="680048"/>
            <a:chOff x="7509386" y="1378118"/>
            <a:chExt cx="2052272" cy="906731"/>
          </a:xfrm>
          <a:noFill/>
        </p:grpSpPr>
        <p:sp>
          <p:nvSpPr>
            <p:cNvPr id="39" name="Rectangle 38"/>
            <p:cNvSpPr/>
            <p:nvPr/>
          </p:nvSpPr>
          <p:spPr>
            <a:xfrm>
              <a:off x="8058026" y="1792406"/>
              <a:ext cx="838027" cy="49244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ja-JP" altLang="en-US" b="1">
                  <a:solidFill>
                    <a:srgbClr val="FF0000"/>
                  </a:solidFill>
                </a:rPr>
                <a:t>そふ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509386" y="1378118"/>
              <a:ext cx="2052272" cy="5539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GB" sz="2100" b="1" dirty="0" err="1"/>
                <a:t>おじいさん</a:t>
              </a:r>
              <a:endParaRPr lang="en-GB" sz="2100" b="1" dirty="0"/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3015763" y="5308140"/>
            <a:ext cx="1738331" cy="6322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43" name="Group 42"/>
          <p:cNvGrpSpPr/>
          <p:nvPr/>
        </p:nvGrpSpPr>
        <p:grpSpPr>
          <a:xfrm>
            <a:off x="3153564" y="5302005"/>
            <a:ext cx="1539204" cy="691573"/>
            <a:chOff x="5286886" y="1110734"/>
            <a:chExt cx="2052272" cy="922096"/>
          </a:xfrm>
        </p:grpSpPr>
        <p:sp>
          <p:nvSpPr>
            <p:cNvPr id="44" name="Rectangle 43"/>
            <p:cNvSpPr/>
            <p:nvPr/>
          </p:nvSpPr>
          <p:spPr>
            <a:xfrm>
              <a:off x="5286886" y="1110734"/>
              <a:ext cx="205227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b="1" dirty="0" err="1"/>
                <a:t>おばあさん</a:t>
              </a:r>
              <a:endParaRPr lang="en-GB" sz="2100" b="1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59056" y="1540388"/>
              <a:ext cx="838264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そぼ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7563186" y="4629760"/>
            <a:ext cx="1508419" cy="67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47" name="Group 46"/>
          <p:cNvGrpSpPr/>
          <p:nvPr/>
        </p:nvGrpSpPr>
        <p:grpSpPr>
          <a:xfrm>
            <a:off x="7574884" y="4646905"/>
            <a:ext cx="1531188" cy="686626"/>
            <a:chOff x="3381886" y="1966426"/>
            <a:chExt cx="2041584" cy="915502"/>
          </a:xfrm>
        </p:grpSpPr>
        <p:sp>
          <p:nvSpPr>
            <p:cNvPr id="48" name="Rectangle 47"/>
            <p:cNvSpPr/>
            <p:nvPr/>
          </p:nvSpPr>
          <p:spPr>
            <a:xfrm>
              <a:off x="3381886" y="1966426"/>
              <a:ext cx="204158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dirty="0" err="1"/>
                <a:t>おにいさん</a:t>
              </a:r>
              <a:endParaRPr lang="en-GB" sz="2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048734" y="2389485"/>
              <a:ext cx="82757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あに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0" name="Rounded Rectangle 49"/>
          <p:cNvSpPr/>
          <p:nvPr/>
        </p:nvSpPr>
        <p:spPr>
          <a:xfrm>
            <a:off x="7576743" y="2782840"/>
            <a:ext cx="1508419" cy="67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51" name="Group 50"/>
          <p:cNvGrpSpPr/>
          <p:nvPr/>
        </p:nvGrpSpPr>
        <p:grpSpPr>
          <a:xfrm>
            <a:off x="7579886" y="2801037"/>
            <a:ext cx="1539204" cy="665068"/>
            <a:chOff x="3238499" y="562322"/>
            <a:chExt cx="2052272" cy="886756"/>
          </a:xfrm>
        </p:grpSpPr>
        <p:sp>
          <p:nvSpPr>
            <p:cNvPr id="52" name="Rectangle 51"/>
            <p:cNvSpPr/>
            <p:nvPr/>
          </p:nvSpPr>
          <p:spPr>
            <a:xfrm>
              <a:off x="3238499" y="562322"/>
              <a:ext cx="205227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b="1" dirty="0" err="1"/>
                <a:t>おねえさん</a:t>
              </a:r>
              <a:endParaRPr lang="en-GB" sz="2100" b="1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870138" y="956636"/>
              <a:ext cx="844676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あね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334503" y="3124974"/>
            <a:ext cx="1909538" cy="7245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7" name="Rectangle 56"/>
          <p:cNvSpPr/>
          <p:nvPr/>
        </p:nvSpPr>
        <p:spPr>
          <a:xfrm>
            <a:off x="797824" y="3475040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いもうと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18245" y="3168236"/>
            <a:ext cx="18257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 err="1"/>
              <a:t>いもうとさん</a:t>
            </a:r>
            <a:endParaRPr lang="en-GB" sz="2100" b="1" dirty="0"/>
          </a:p>
        </p:txBody>
      </p:sp>
      <p:sp>
        <p:nvSpPr>
          <p:cNvPr id="59" name="Rounded Rectangle 58"/>
          <p:cNvSpPr/>
          <p:nvPr/>
        </p:nvSpPr>
        <p:spPr>
          <a:xfrm>
            <a:off x="256897" y="4632894"/>
            <a:ext cx="1909538" cy="7245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Rectangle 1"/>
          <p:cNvSpPr/>
          <p:nvPr/>
        </p:nvSpPr>
        <p:spPr>
          <a:xfrm>
            <a:off x="65974" y="956923"/>
            <a:ext cx="2309833" cy="189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60" name="Group 59"/>
          <p:cNvGrpSpPr/>
          <p:nvPr/>
        </p:nvGrpSpPr>
        <p:grpSpPr>
          <a:xfrm>
            <a:off x="334503" y="4668719"/>
            <a:ext cx="1810111" cy="702051"/>
            <a:chOff x="3454399" y="4680287"/>
            <a:chExt cx="2413482" cy="936067"/>
          </a:xfrm>
        </p:grpSpPr>
        <p:sp>
          <p:nvSpPr>
            <p:cNvPr id="61" name="Rectangle 60"/>
            <p:cNvSpPr/>
            <p:nvPr/>
          </p:nvSpPr>
          <p:spPr>
            <a:xfrm>
              <a:off x="3454399" y="4680287"/>
              <a:ext cx="241348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b="1" dirty="0" err="1"/>
                <a:t>おとうとさん</a:t>
              </a:r>
              <a:endParaRPr lang="en-GB" sz="2100" b="1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057042" y="5123912"/>
              <a:ext cx="1287616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おとうと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6749" y="1008871"/>
            <a:ext cx="2206032" cy="1858662"/>
            <a:chOff x="102620" y="120014"/>
            <a:chExt cx="2941376" cy="2478215"/>
          </a:xfrm>
          <a:solidFill>
            <a:schemeClr val="bg1"/>
          </a:solidFill>
        </p:grpSpPr>
        <p:pic>
          <p:nvPicPr>
            <p:cNvPr id="1026" name="Picture 2" descr="Kazoku Japanese Family Symbol: Family Symbols, Kazoku Japanese, Tatto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20" y="120014"/>
              <a:ext cx="2941376" cy="1586288"/>
            </a:xfrm>
            <a:prstGeom prst="rect">
              <a:avLst/>
            </a:prstGeom>
            <a:grpFill/>
            <a:extLst/>
          </p:spPr>
        </p:pic>
        <p:grpSp>
          <p:nvGrpSpPr>
            <p:cNvPr id="30" name="Group 29"/>
            <p:cNvGrpSpPr/>
            <p:nvPr/>
          </p:nvGrpSpPr>
          <p:grpSpPr>
            <a:xfrm>
              <a:off x="711533" y="1561198"/>
              <a:ext cx="1785103" cy="1037031"/>
              <a:chOff x="506292" y="3845441"/>
              <a:chExt cx="1785103" cy="1037031"/>
            </a:xfrm>
            <a:grpFill/>
          </p:grpSpPr>
          <p:sp>
            <p:nvSpPr>
              <p:cNvPr id="28" name="TextBox 27"/>
              <p:cNvSpPr txBox="1"/>
              <p:nvPr/>
            </p:nvSpPr>
            <p:spPr>
              <a:xfrm>
                <a:off x="901117" y="4451586"/>
                <a:ext cx="959665" cy="43088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 err="1"/>
                  <a:t>kazoku</a:t>
                </a:r>
                <a:endParaRPr lang="en-GB" sz="1500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06292" y="3845441"/>
                <a:ext cx="1785103" cy="738663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GB" sz="3000" dirty="0" err="1"/>
                  <a:t>かぞく</a:t>
                </a:r>
                <a:endParaRPr lang="en-GB" sz="3000" dirty="0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56897" y="5661477"/>
            <a:ext cx="2543737" cy="1049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2000" dirty="0"/>
              <a:t>Speaking to others:</a:t>
            </a:r>
          </a:p>
          <a:p>
            <a:pPr marL="0" indent="0">
              <a:buFont typeface="Arial"/>
              <a:buNone/>
            </a:pPr>
            <a:r>
              <a:rPr lang="en-US" sz="2000" dirty="0"/>
              <a:t>Other families</a:t>
            </a:r>
          </a:p>
          <a:p>
            <a:pPr marL="0" indent="0">
              <a:buFont typeface="Arial"/>
              <a:buNone/>
            </a:pPr>
            <a:r>
              <a:rPr lang="en-US" sz="2000" dirty="0">
                <a:solidFill>
                  <a:srgbClr val="FF0000"/>
                </a:solidFill>
              </a:rPr>
              <a:t>My family</a:t>
            </a:r>
          </a:p>
        </p:txBody>
      </p:sp>
    </p:spTree>
    <p:extLst>
      <p:ext uri="{BB962C8B-B14F-4D97-AF65-F5344CB8AC3E}">
        <p14:creationId xmlns:p14="http://schemas.microsoft.com/office/powerpoint/2010/main" val="3248871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314" y="1062472"/>
            <a:ext cx="5673446" cy="856530"/>
          </a:xfrm>
        </p:spPr>
        <p:txBody>
          <a:bodyPr/>
          <a:lstStyle/>
          <a:p>
            <a:r>
              <a:rPr lang="ja-JP" altLang="en-US" sz="4500" b="1" dirty="0"/>
              <a:t>からだ</a:t>
            </a:r>
            <a:r>
              <a:rPr lang="en-US" altLang="ja-JP" dirty="0"/>
              <a:t>    </a:t>
            </a:r>
            <a:r>
              <a:rPr lang="en-US" altLang="ja-JP" sz="4500" b="1" dirty="0">
                <a:latin typeface="+mn-lt"/>
              </a:rPr>
              <a:t>Body</a:t>
            </a:r>
            <a:endParaRPr lang="en-US" sz="45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1" y="1048188"/>
            <a:ext cx="1154833" cy="15397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261" y="2352424"/>
            <a:ext cx="2342047" cy="2931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7034" y="2095501"/>
            <a:ext cx="1457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あたま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1" y="2654301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0000FF"/>
                </a:solidFill>
              </a:rPr>
              <a:t>うで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7464" y="3543301"/>
            <a:ext cx="601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chemeClr val="accent6">
                    <a:lumMod val="75000"/>
                  </a:schemeClr>
                </a:solidFill>
              </a:rPr>
              <a:t>て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6585" y="4591051"/>
            <a:ext cx="973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800000"/>
                </a:solidFill>
              </a:rPr>
              <a:t>あし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97918" y="2635251"/>
            <a:ext cx="179917" cy="1799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3913717" y="3363384"/>
            <a:ext cx="179917" cy="17991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5575301" y="3606801"/>
            <a:ext cx="179917" cy="1799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4262967" y="4485217"/>
            <a:ext cx="179917" cy="179917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125384" y="5056717"/>
            <a:ext cx="179917" cy="179917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705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6" y="1139247"/>
            <a:ext cx="6397697" cy="46223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87286" y="1283281"/>
            <a:ext cx="13388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500" dirty="0"/>
              <a:t>空手</a:t>
            </a:r>
            <a:endParaRPr lang="en-US" sz="4500" dirty="0"/>
          </a:p>
        </p:txBody>
      </p:sp>
      <p:sp>
        <p:nvSpPr>
          <p:cNvPr id="5" name="TextBox 4"/>
          <p:cNvSpPr txBox="1"/>
          <p:nvPr/>
        </p:nvSpPr>
        <p:spPr>
          <a:xfrm>
            <a:off x="7006167" y="2148417"/>
            <a:ext cx="1867434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/>
              <a:t>Kara-</a:t>
            </a:r>
            <a:r>
              <a:rPr lang="en-US" sz="4500" dirty="0" err="1"/>
              <a:t>te</a:t>
            </a:r>
            <a:endParaRPr lang="en-US" sz="4500" dirty="0"/>
          </a:p>
          <a:p>
            <a:r>
              <a:rPr lang="en-US" sz="3300" dirty="0">
                <a:solidFill>
                  <a:srgbClr val="FF0000"/>
                </a:solidFill>
              </a:rPr>
              <a:t>Empty</a:t>
            </a:r>
          </a:p>
          <a:p>
            <a:r>
              <a:rPr lang="en-US" sz="3300" dirty="0">
                <a:solidFill>
                  <a:srgbClr val="FF0000"/>
                </a:solidFill>
              </a:rPr>
              <a:t>hand</a:t>
            </a:r>
          </a:p>
        </p:txBody>
      </p:sp>
    </p:spTree>
    <p:extLst>
      <p:ext uri="{BB962C8B-B14F-4D97-AF65-F5344CB8AC3E}">
        <p14:creationId xmlns:p14="http://schemas.microsoft.com/office/powerpoint/2010/main" val="153439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314" y="1062472"/>
            <a:ext cx="2865437" cy="856530"/>
          </a:xfrm>
        </p:spPr>
        <p:txBody>
          <a:bodyPr/>
          <a:lstStyle/>
          <a:p>
            <a:r>
              <a:rPr lang="ja-JP" altLang="en-US" sz="4500" b="1" dirty="0"/>
              <a:t>かお</a:t>
            </a:r>
            <a:r>
              <a:rPr lang="en-US" altLang="ja-JP" dirty="0"/>
              <a:t>  </a:t>
            </a:r>
            <a:r>
              <a:rPr lang="en-US" altLang="ja-JP" sz="4500" b="1" dirty="0">
                <a:latin typeface="+mn-lt"/>
              </a:rPr>
              <a:t>Face</a:t>
            </a:r>
            <a:endParaRPr lang="en-US" sz="4500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980" y="2084916"/>
            <a:ext cx="5263817" cy="2667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816069" y="5169961"/>
            <a:ext cx="93968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>
                <a:solidFill>
                  <a:srgbClr val="FF0000"/>
                </a:solidFill>
              </a:rPr>
              <a:t>くち</a:t>
            </a:r>
            <a:endParaRPr lang="en-US" sz="405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279" y="2834218"/>
            <a:ext cx="69442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>
                <a:solidFill>
                  <a:srgbClr val="FF0000"/>
                </a:solidFill>
              </a:rPr>
              <a:t>め</a:t>
            </a:r>
            <a:endParaRPr lang="en-US" sz="405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8633" y="2480733"/>
            <a:ext cx="122341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>
                <a:solidFill>
                  <a:srgbClr val="FF0000"/>
                </a:solidFill>
              </a:rPr>
              <a:t>みみ</a:t>
            </a:r>
            <a:endParaRPr lang="en-US" sz="405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43233" y="4114800"/>
            <a:ext cx="117211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>
                <a:solidFill>
                  <a:srgbClr val="FF0000"/>
                </a:solidFill>
              </a:rPr>
              <a:t>はな</a:t>
            </a:r>
            <a:endParaRPr lang="en-US" sz="405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1534" y="5285854"/>
            <a:ext cx="1192955" cy="71558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4050" dirty="0">
                <a:solidFill>
                  <a:srgbClr val="0000FF"/>
                </a:solidFill>
              </a:rPr>
              <a:t>ゆび</a:t>
            </a:r>
            <a:endParaRPr lang="en-US" sz="4050" dirty="0">
              <a:solidFill>
                <a:srgbClr val="0000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375833" y="2719918"/>
            <a:ext cx="1989667" cy="391583"/>
          </a:xfrm>
          <a:prstGeom prst="straightConnector1">
            <a:avLst/>
          </a:prstGeom>
          <a:ln w="1016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987550" y="4550834"/>
            <a:ext cx="213783" cy="664634"/>
          </a:xfrm>
          <a:prstGeom prst="straightConnector1">
            <a:avLst/>
          </a:prstGeom>
          <a:ln w="1016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284133" y="4370917"/>
            <a:ext cx="2117" cy="717551"/>
          </a:xfrm>
          <a:prstGeom prst="straightConnector1">
            <a:avLst/>
          </a:prstGeom>
          <a:ln w="1016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926667" y="2834218"/>
            <a:ext cx="1227667" cy="139699"/>
          </a:xfrm>
          <a:prstGeom prst="straightConnector1">
            <a:avLst/>
          </a:prstGeom>
          <a:ln w="1016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709584" y="3545417"/>
            <a:ext cx="2444750" cy="844552"/>
          </a:xfrm>
          <a:prstGeom prst="straightConnector1">
            <a:avLst/>
          </a:prstGeom>
          <a:ln w="1016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9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38" y="1281112"/>
            <a:ext cx="6387062" cy="537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Body Kanji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5783" y="3088640"/>
            <a:ext cx="680297" cy="216408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4226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38" y="1281112"/>
            <a:ext cx="6387062" cy="537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Movement Kanji</a:t>
            </a:r>
          </a:p>
        </p:txBody>
      </p:sp>
      <p:sp>
        <p:nvSpPr>
          <p:cNvPr id="4" name="Rectangle 3"/>
          <p:cNvSpPr/>
          <p:nvPr/>
        </p:nvSpPr>
        <p:spPr>
          <a:xfrm>
            <a:off x="5478437" y="4399280"/>
            <a:ext cx="680297" cy="873760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003717" y="1352232"/>
            <a:ext cx="680297" cy="446088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619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At The Train Station </a:t>
            </a:r>
            <a:r>
              <a:rPr lang="ja-JP" altLang="en-US" b="1" dirty="0">
                <a:latin typeface="+mn-lt"/>
              </a:rPr>
              <a:t>（えき）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167" y="2540000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入口</a:t>
            </a:r>
            <a:endParaRPr lang="en-US" sz="4500" dirty="0"/>
          </a:p>
        </p:txBody>
      </p:sp>
      <p:sp>
        <p:nvSpPr>
          <p:cNvPr id="4" name="TextBox 3"/>
          <p:cNvSpPr txBox="1"/>
          <p:nvPr/>
        </p:nvSpPr>
        <p:spPr>
          <a:xfrm>
            <a:off x="654050" y="3754966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出口</a:t>
            </a:r>
            <a:endParaRPr lang="en-US" sz="4500" dirty="0"/>
          </a:p>
        </p:txBody>
      </p:sp>
      <p:sp>
        <p:nvSpPr>
          <p:cNvPr id="5" name="TextBox 4"/>
          <p:cNvSpPr txBox="1"/>
          <p:nvPr/>
        </p:nvSpPr>
        <p:spPr>
          <a:xfrm>
            <a:off x="2410884" y="2540000"/>
            <a:ext cx="21307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いりぐち</a:t>
            </a:r>
            <a:endParaRPr lang="en-US" sz="4500" dirty="0"/>
          </a:p>
        </p:txBody>
      </p:sp>
      <p:sp>
        <p:nvSpPr>
          <p:cNvPr id="6" name="TextBox 5"/>
          <p:cNvSpPr txBox="1"/>
          <p:nvPr/>
        </p:nvSpPr>
        <p:spPr>
          <a:xfrm>
            <a:off x="2482851" y="3754966"/>
            <a:ext cx="16754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でぐち</a:t>
            </a:r>
            <a:endParaRPr lang="en-US" sz="4500" dirty="0"/>
          </a:p>
        </p:txBody>
      </p:sp>
      <p:sp>
        <p:nvSpPr>
          <p:cNvPr id="7" name="TextBox 6"/>
          <p:cNvSpPr txBox="1"/>
          <p:nvPr/>
        </p:nvSpPr>
        <p:spPr>
          <a:xfrm>
            <a:off x="4948768" y="2540001"/>
            <a:ext cx="173156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/>
              <a:t>iriguchi</a:t>
            </a:r>
            <a:endParaRPr lang="en-US" sz="4050" dirty="0"/>
          </a:p>
        </p:txBody>
      </p:sp>
      <p:sp>
        <p:nvSpPr>
          <p:cNvPr id="8" name="TextBox 7"/>
          <p:cNvSpPr txBox="1"/>
          <p:nvPr/>
        </p:nvSpPr>
        <p:spPr>
          <a:xfrm>
            <a:off x="4893733" y="3754967"/>
            <a:ext cx="184377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/>
              <a:t>deguchi</a:t>
            </a:r>
            <a:endParaRPr lang="en-US" sz="40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187" y="2233085"/>
            <a:ext cx="1653063" cy="11959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416" y="3667173"/>
            <a:ext cx="1638300" cy="11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3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 marL="0" indent="0">
          <a:buFont typeface="Arial"/>
          <a:buNone/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</TotalTime>
  <Words>296</Words>
  <Application>Microsoft Macintosh PowerPoint</Application>
  <PresentationFormat>On-screen Show (4:3)</PresentationFormat>
  <Paragraphs>140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Bitter</vt:lpstr>
      <vt:lpstr>Meiryo UI</vt:lpstr>
      <vt:lpstr>Arial</vt:lpstr>
      <vt:lpstr>Calibri</vt:lpstr>
      <vt:lpstr>Times New Roman</vt:lpstr>
      <vt:lpstr>Office Theme</vt:lpstr>
      <vt:lpstr>PowerPoint Presentation</vt:lpstr>
      <vt:lpstr>Today’s Journey</vt:lpstr>
      <vt:lpstr>PowerPoint Presentation</vt:lpstr>
      <vt:lpstr>からだ    Body</vt:lpstr>
      <vt:lpstr>PowerPoint Presentation</vt:lpstr>
      <vt:lpstr>かお  Face</vt:lpstr>
      <vt:lpstr>Body Kanji</vt:lpstr>
      <vt:lpstr>Movement Kanji</vt:lpstr>
      <vt:lpstr>At The Train Station （えき）</vt:lpstr>
      <vt:lpstr>At The Train Station (えき）</vt:lpstr>
      <vt:lpstr>At The Train Station (えき）</vt:lpstr>
      <vt:lpstr>Modes of Travel</vt:lpstr>
      <vt:lpstr>Going By…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Japanese Language &amp; Culture</dc:title>
  <dc:creator>Sandy Willmott</dc:creator>
  <cp:lastModifiedBy>Sandy Willmott</cp:lastModifiedBy>
  <cp:revision>200</cp:revision>
  <dcterms:created xsi:type="dcterms:W3CDTF">2015-11-07T20:24:12Z</dcterms:created>
  <dcterms:modified xsi:type="dcterms:W3CDTF">2019-01-31T00:01:27Z</dcterms:modified>
</cp:coreProperties>
</file>